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3"/>
  </p:notesMasterIdLst>
  <p:handoutMasterIdLst>
    <p:handoutMasterId r:id="rId14"/>
  </p:handoutMasterIdLst>
  <p:sldIdLst>
    <p:sldId id="262" r:id="rId2"/>
    <p:sldId id="548" r:id="rId3"/>
    <p:sldId id="370" r:id="rId4"/>
    <p:sldId id="567" r:id="rId5"/>
    <p:sldId id="900" r:id="rId6"/>
    <p:sldId id="392" r:id="rId7"/>
    <p:sldId id="891" r:id="rId8"/>
    <p:sldId id="890" r:id="rId9"/>
    <p:sldId id="899" r:id="rId10"/>
    <p:sldId id="547" r:id="rId11"/>
    <p:sldId id="889" r:id="rId12"/>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362" autoAdjust="0"/>
    <p:restoredTop sz="96323" autoAdjust="0"/>
  </p:normalViewPr>
  <p:slideViewPr>
    <p:cSldViewPr>
      <p:cViewPr varScale="1">
        <p:scale>
          <a:sx n="92" d="100"/>
          <a:sy n="92" d="100"/>
        </p:scale>
        <p:origin x="84" y="13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2/12/2024</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2/12/2024</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460222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6</a:t>
            </a:fld>
            <a:endParaRPr lang="en-US" dirty="0"/>
          </a:p>
        </p:txBody>
      </p:sp>
    </p:spTree>
    <p:extLst>
      <p:ext uri="{BB962C8B-B14F-4D97-AF65-F5344CB8AC3E}">
        <p14:creationId xmlns:p14="http://schemas.microsoft.com/office/powerpoint/2010/main" val="85684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7</a:t>
            </a:fld>
            <a:endParaRPr lang="en-US" dirty="0"/>
          </a:p>
        </p:txBody>
      </p:sp>
    </p:spTree>
    <p:extLst>
      <p:ext uri="{BB962C8B-B14F-4D97-AF65-F5344CB8AC3E}">
        <p14:creationId xmlns:p14="http://schemas.microsoft.com/office/powerpoint/2010/main" val="1752163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paulamcelwee.ilru@hot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thtmc.az1.qualtrics.com/jfe/form/SV_eahGHqGJOw67UV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191</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Paula McElwee </a:t>
            </a:r>
            <a:r>
              <a:rPr lang="en-US" dirty="0">
                <a:hlinkClick r:id="rId2"/>
              </a:rPr>
              <a:t>paulamcelwee.</a:t>
            </a:r>
            <a:r>
              <a:rPr lang="en-US">
                <a:hlinkClick r:id="rId2"/>
              </a:rPr>
              <a:t>ilru@gmail</a:t>
            </a:r>
            <a:r>
              <a:rPr lang="en-US" dirty="0">
                <a:hlinkClick r:id="rId2"/>
              </a:rPr>
              <a:t>.com</a:t>
            </a:r>
            <a:r>
              <a:rPr lang="en-US" dirty="0"/>
              <a:t> </a:t>
            </a:r>
          </a:p>
          <a:p>
            <a:pPr lvl="1">
              <a:buNone/>
            </a:pPr>
            <a:r>
              <a:rPr lang="en-US" dirty="0"/>
              <a:t>(559) 250-3082</a:t>
            </a:r>
          </a:p>
        </p:txBody>
      </p:sp>
      <p:sp>
        <p:nvSpPr>
          <p:cNvPr id="4" name="Slide Number Placeholder 3"/>
          <p:cNvSpPr>
            <a:spLocks noGrp="1"/>
          </p:cNvSpPr>
          <p:nvPr>
            <p:ph type="sldNum" sz="quarter" idx="12"/>
          </p:nvPr>
        </p:nvSpPr>
        <p:spPr/>
        <p:txBody>
          <a:bodyPr/>
          <a:lstStyle/>
          <a:p>
            <a:fld id="{45AF61AB-B0DD-4F9C-9F8E-E57A609D99F7}" type="slidenum">
              <a:rPr lang="en-US" smtClean="0"/>
              <a:t>10</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idx="1"/>
          </p:nvPr>
        </p:nvSpPr>
        <p:spPr>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ormAutofit/>
          </a:bodyPr>
          <a:lstStyle/>
          <a:p>
            <a:pPr>
              <a:buFontTx/>
              <a:buNone/>
            </a:pPr>
            <a:r>
              <a:rPr lang="en-US" altLang="en-US" sz="3200" dirty="0">
                <a:ea typeface="ＭＳ Ｐゴシック" pitchFamily="34" charset="-128"/>
              </a:rPr>
              <a:t>  The IL-NET is supported by grant numbers 90ILTA0002 and 90ISTA0002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2" name="Slide Number Placeholder 1"/>
          <p:cNvSpPr>
            <a:spLocks noGrp="1"/>
          </p:cNvSpPr>
          <p:nvPr>
            <p:ph type="sldNum" sz="quarter" idx="4294967295"/>
          </p:nvPr>
        </p:nvSpPr>
        <p:spPr bwMode="auto">
          <a:xfrm>
            <a:off x="76962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11</a:t>
            </a:fld>
            <a:endParaRPr lang="en-US" dirty="0"/>
          </a:p>
        </p:txBody>
      </p:sp>
    </p:spTree>
    <p:extLst>
      <p:ext uri="{BB962C8B-B14F-4D97-AF65-F5344CB8AC3E}">
        <p14:creationId xmlns:p14="http://schemas.microsoft.com/office/powerpoint/2010/main" val="394205199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br>
              <a:rPr lang="en-US" sz="3200" dirty="0">
                <a:solidFill>
                  <a:schemeClr val="accent5">
                    <a:lumMod val="75000"/>
                  </a:schemeClr>
                </a:solidFill>
              </a:rPr>
            </a:br>
            <a:r>
              <a:rPr lang="en-US" sz="3200" dirty="0">
                <a:solidFill>
                  <a:schemeClr val="accent5">
                    <a:lumMod val="75000"/>
                  </a:schemeClr>
                </a:solidFill>
              </a:rPr>
              <a:t>Executive Directors</a:t>
            </a:r>
            <a:br>
              <a:rPr lang="en-US" sz="3200" dirty="0">
                <a:solidFill>
                  <a:schemeClr val="accent5">
                    <a:lumMod val="75000"/>
                  </a:schemeClr>
                </a:solidFill>
              </a:rPr>
            </a:br>
            <a:br>
              <a:rPr lang="en-US" sz="1600" b="1" dirty="0"/>
            </a:br>
            <a:r>
              <a:rPr lang="en-US" sz="3200" dirty="0">
                <a:solidFill>
                  <a:schemeClr val="accent5">
                    <a:lumMod val="75000"/>
                  </a:schemeClr>
                </a:solidFill>
              </a:rPr>
              <a:t>To contract or to hire</a:t>
            </a:r>
            <a:br>
              <a:rPr lang="en-US" sz="3200" dirty="0">
                <a:solidFill>
                  <a:schemeClr val="accent5">
                    <a:lumMod val="75000"/>
                  </a:schemeClr>
                </a:solidFill>
              </a:rPr>
            </a:br>
            <a:r>
              <a:rPr lang="en-US" sz="3200" dirty="0">
                <a:solidFill>
                  <a:schemeClr val="accent5">
                    <a:lumMod val="75000"/>
                  </a:schemeClr>
                </a:solidFill>
              </a:rPr>
              <a:t>February 12, 2024</a:t>
            </a:r>
            <a:br>
              <a:rPr lang="en-US" sz="3200" dirty="0">
                <a:solidFill>
                  <a:schemeClr val="accent5">
                    <a:lumMod val="75000"/>
                  </a:schemeClr>
                </a:solidFill>
              </a:rPr>
            </a:br>
            <a:br>
              <a:rPr lang="en-US" sz="3200" dirty="0">
                <a:solidFill>
                  <a:schemeClr val="accent5">
                    <a:lumMod val="75000"/>
                  </a:schemeClr>
                </a:solidFill>
              </a:rPr>
            </a:br>
            <a:r>
              <a:rPr lang="en-US" altLang="en-US" sz="2800" i="1" dirty="0">
                <a:solidFill>
                  <a:schemeClr val="accent5">
                    <a:lumMod val="75000"/>
                  </a:schemeClr>
                </a:solidFill>
                <a:latin typeface="Arial Rounded MT Bold" panose="020F0704030504030204" pitchFamily="34" charset="0"/>
                <a:ea typeface="ＭＳ Ｐゴシック" pitchFamily="34" charset="-128"/>
                <a:cs typeface="Arial" charset="0"/>
              </a:rPr>
              <a:t>Presenter:</a:t>
            </a:r>
            <a:br>
              <a:rPr lang="en-US" altLang="en-US" sz="2800" dirty="0">
                <a:solidFill>
                  <a:schemeClr val="accent5">
                    <a:lumMod val="75000"/>
                  </a:schemeClr>
                </a:solidFill>
                <a:ea typeface="ＭＳ Ｐゴシック" pitchFamily="34" charset="-128"/>
                <a:cs typeface="Arial" charset="0"/>
              </a:rPr>
            </a:br>
            <a:r>
              <a:rPr lang="en-US" altLang="en-US" sz="2800" dirty="0">
                <a:solidFill>
                  <a:schemeClr val="accent5">
                    <a:lumMod val="75000"/>
                  </a:schemeClr>
                </a:solidFill>
                <a:ea typeface="ＭＳ Ｐゴシック" pitchFamily="34" charset="-128"/>
                <a:cs typeface="Arial" charset="0"/>
              </a:rPr>
              <a:t>Paula McElwee</a:t>
            </a:r>
            <a:endParaRPr lang="en-US" b="1" dirty="0">
              <a:solidFill>
                <a:schemeClr val="accent5">
                  <a:lumMod val="75000"/>
                </a:schemeClr>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a:t>
            </a:fld>
            <a:r>
              <a:rPr lang="en-US" sz="600" dirty="0">
                <a:solidFill>
                  <a:schemeClr val="bg2"/>
                </a:solidFill>
                <a:latin typeface="Arial Rounded MT Bold" panose="020F0704030504030204" pitchFamily="34" charset="0"/>
              </a:rPr>
              <a:t> </a:t>
            </a:r>
            <a:br>
              <a:rPr lang="en-US" sz="800" dirty="0">
                <a:solidFill>
                  <a:schemeClr val="bg2"/>
                </a:solidFill>
                <a:latin typeface="Arial Rounded MT Bold" panose="020F0704030504030204" pitchFamily="34" charset="0"/>
              </a:rPr>
            </a:br>
            <a:r>
              <a:rPr lang="en-US" dirty="0"/>
              <a:t>How can you maximize your staff time?</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p:txBody>
          <a:bodyPr>
            <a:normAutofit/>
          </a:bodyPr>
          <a:lstStyle/>
          <a:p>
            <a:pPr>
              <a:lnSpc>
                <a:spcPct val="100000"/>
              </a:lnSpc>
            </a:pPr>
            <a:r>
              <a:rPr lang="en-US" dirty="0"/>
              <a:t>Either salary or contract costs can be charged to your federal grant.</a:t>
            </a:r>
          </a:p>
          <a:p>
            <a:pPr>
              <a:lnSpc>
                <a:spcPct val="100000"/>
              </a:lnSpc>
            </a:pPr>
            <a:r>
              <a:rPr lang="en-US" dirty="0"/>
              <a:t>For this to be the case the cost must:</a:t>
            </a:r>
          </a:p>
          <a:p>
            <a:pPr lvl="1">
              <a:lnSpc>
                <a:spcPct val="100000"/>
              </a:lnSpc>
            </a:pPr>
            <a:r>
              <a:rPr lang="en-US" dirty="0"/>
              <a:t>Be reasonable</a:t>
            </a:r>
          </a:p>
          <a:p>
            <a:pPr lvl="1">
              <a:lnSpc>
                <a:spcPct val="100000"/>
              </a:lnSpc>
            </a:pPr>
            <a:r>
              <a:rPr lang="en-US" dirty="0"/>
              <a:t>Be necessary to accomplish the purpose of the grant</a:t>
            </a:r>
          </a:p>
          <a:p>
            <a:pPr lvl="1">
              <a:lnSpc>
                <a:spcPct val="100000"/>
              </a:lnSpc>
            </a:pPr>
            <a:r>
              <a:rPr lang="en-US" dirty="0"/>
              <a:t>Be shared with other funding sources if they benefit (allocation).</a:t>
            </a:r>
          </a:p>
          <a:p>
            <a:pPr lvl="1">
              <a:lnSpc>
                <a:spcPct val="100000"/>
              </a:lnSpc>
            </a:pPr>
            <a:r>
              <a:rPr lang="en-US" dirty="0"/>
              <a:t>Cannot be disallowed by federal regulation.</a:t>
            </a:r>
          </a:p>
          <a:p>
            <a:pPr>
              <a:lnSpc>
                <a:spcPct val="100000"/>
              </a:lnSpc>
            </a:pPr>
            <a:r>
              <a:rPr lang="en-US" dirty="0"/>
              <a:t>Either salary or contract costs can meet these requirements.</a:t>
            </a:r>
          </a:p>
          <a:p>
            <a:pPr lvl="1">
              <a:lnSpc>
                <a:spcPct val="100000"/>
              </a:lnSpc>
            </a:pP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2311310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AE4C-142E-581F-7038-31C1EC59F92F}"/>
              </a:ext>
            </a:extLst>
          </p:cNvPr>
          <p:cNvSpPr>
            <a:spLocks noGrp="1"/>
          </p:cNvSpPr>
          <p:nvPr>
            <p:ph type="title"/>
          </p:nvPr>
        </p:nvSpPr>
        <p:spPr/>
        <p:txBody>
          <a:bodyPr/>
          <a:lstStyle/>
          <a:p>
            <a:r>
              <a:rPr lang="en-US" dirty="0"/>
              <a:t>Some administrative functions are frequently contracted</a:t>
            </a:r>
          </a:p>
        </p:txBody>
      </p:sp>
      <p:sp>
        <p:nvSpPr>
          <p:cNvPr id="3" name="Content Placeholder 2">
            <a:extLst>
              <a:ext uri="{FF2B5EF4-FFF2-40B4-BE49-F238E27FC236}">
                <a16:creationId xmlns:a16="http://schemas.microsoft.com/office/drawing/2014/main" id="{6284A7CC-FE35-1C80-164F-5FF66EE6DC56}"/>
              </a:ext>
            </a:extLst>
          </p:cNvPr>
          <p:cNvSpPr>
            <a:spLocks noGrp="1"/>
          </p:cNvSpPr>
          <p:nvPr>
            <p:ph idx="1"/>
          </p:nvPr>
        </p:nvSpPr>
        <p:spPr>
          <a:xfrm>
            <a:off x="692150" y="1295401"/>
            <a:ext cx="8756650" cy="5389561"/>
          </a:xfrm>
        </p:spPr>
        <p:txBody>
          <a:bodyPr>
            <a:normAutofit lnSpcReduction="10000"/>
          </a:bodyPr>
          <a:lstStyle/>
          <a:p>
            <a:r>
              <a:rPr lang="en-US" dirty="0"/>
              <a:t>Some or all financial management may be contracted out to a qualified accounting firm.</a:t>
            </a:r>
          </a:p>
          <a:p>
            <a:r>
              <a:rPr lang="en-US" dirty="0"/>
              <a:t>Some or all of personnel functions/payroll and HR files may be contracted out to a qualified HR or payroll service.</a:t>
            </a:r>
          </a:p>
          <a:p>
            <a:r>
              <a:rPr lang="en-US" dirty="0"/>
              <a:t>More and more CILs contract with an Information Technology entity for that part of their functions.</a:t>
            </a:r>
          </a:p>
          <a:p>
            <a:r>
              <a:rPr lang="en-US" dirty="0"/>
              <a:t>Often a CIL, especially a small one, cannot afford to hire a qualified person to fill these roles.</a:t>
            </a:r>
          </a:p>
          <a:p>
            <a:r>
              <a:rPr lang="en-US" dirty="0"/>
              <a:t>Because you are required to meet specific federal guidelines, you may not be able to find someone qualified in your community.</a:t>
            </a:r>
          </a:p>
          <a:p>
            <a:r>
              <a:rPr lang="en-US" dirty="0"/>
              <a:t>Typically these are part of your indirect costs.</a:t>
            </a:r>
          </a:p>
          <a:p>
            <a:pPr marL="457200" lvl="1" indent="0">
              <a:buNone/>
            </a:pPr>
            <a:endParaRPr lang="en-US" dirty="0"/>
          </a:p>
        </p:txBody>
      </p:sp>
      <p:sp>
        <p:nvSpPr>
          <p:cNvPr id="4" name="Slide Number Placeholder 3">
            <a:extLst>
              <a:ext uri="{FF2B5EF4-FFF2-40B4-BE49-F238E27FC236}">
                <a16:creationId xmlns:a16="http://schemas.microsoft.com/office/drawing/2014/main" id="{6904E4A7-27DF-0542-83A9-8BD5B707FF99}"/>
              </a:ext>
            </a:extLst>
          </p:cNvPr>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80040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F395E-C144-957A-2FC9-65E95606B590}"/>
              </a:ext>
            </a:extLst>
          </p:cNvPr>
          <p:cNvSpPr>
            <a:spLocks noGrp="1"/>
          </p:cNvSpPr>
          <p:nvPr>
            <p:ph type="title"/>
          </p:nvPr>
        </p:nvSpPr>
        <p:spPr/>
        <p:txBody>
          <a:bodyPr/>
          <a:lstStyle/>
          <a:p>
            <a:r>
              <a:rPr lang="en-US" dirty="0"/>
              <a:t>What does it mean for an accounting firm to be “qualified”?</a:t>
            </a:r>
          </a:p>
        </p:txBody>
      </p:sp>
      <p:sp>
        <p:nvSpPr>
          <p:cNvPr id="3" name="Content Placeholder 2">
            <a:extLst>
              <a:ext uri="{FF2B5EF4-FFF2-40B4-BE49-F238E27FC236}">
                <a16:creationId xmlns:a16="http://schemas.microsoft.com/office/drawing/2014/main" id="{6F42D832-CF3B-ADF3-1D72-7193CA094FAA}"/>
              </a:ext>
            </a:extLst>
          </p:cNvPr>
          <p:cNvSpPr>
            <a:spLocks noGrp="1"/>
          </p:cNvSpPr>
          <p:nvPr>
            <p:ph idx="1"/>
          </p:nvPr>
        </p:nvSpPr>
        <p:spPr/>
        <p:txBody>
          <a:bodyPr>
            <a:normAutofit fontScale="92500"/>
          </a:bodyPr>
          <a:lstStyle/>
          <a:p>
            <a:r>
              <a:rPr lang="en-US" dirty="0"/>
              <a:t>Typically, it is operated by CPAs who are familiar with Generally accepted accounting principles (GAAP)</a:t>
            </a:r>
          </a:p>
          <a:p>
            <a:r>
              <a:rPr lang="en-US" dirty="0"/>
              <a:t>We recommend that you find a group that is also familiar with 2 CFR 200 (general grant guidance) for federal funding</a:t>
            </a:r>
          </a:p>
          <a:p>
            <a:r>
              <a:rPr lang="en-US" dirty="0"/>
              <a:t>It is even better if they are aware of CILs (the Rehabilitation Act) and of the requirements from Health and Human Services in 45 CFR 75</a:t>
            </a:r>
          </a:p>
          <a:p>
            <a:r>
              <a:rPr lang="en-US" dirty="0"/>
              <a:t>In addition to your regular financial reports they can assist with things like your SF-425 and IRS 990</a:t>
            </a:r>
          </a:p>
          <a:p>
            <a:pPr marL="0" indent="0">
              <a:buNone/>
            </a:pPr>
            <a:r>
              <a:rPr lang="en-US" dirty="0"/>
              <a:t>CPA: Certified Public Accountant</a:t>
            </a:r>
          </a:p>
          <a:p>
            <a:pPr marL="0" indent="0">
              <a:buNone/>
            </a:pPr>
            <a:r>
              <a:rPr lang="en-US" dirty="0"/>
              <a:t>CFR: Code of Federal Regulations</a:t>
            </a:r>
          </a:p>
          <a:p>
            <a:pPr marL="0" indent="0">
              <a:buNone/>
            </a:pPr>
            <a:r>
              <a:rPr lang="en-US" dirty="0"/>
              <a:t>SF – Standard Form</a:t>
            </a:r>
          </a:p>
        </p:txBody>
      </p:sp>
      <p:sp>
        <p:nvSpPr>
          <p:cNvPr id="4" name="Slide Number Placeholder 3">
            <a:extLst>
              <a:ext uri="{FF2B5EF4-FFF2-40B4-BE49-F238E27FC236}">
                <a16:creationId xmlns:a16="http://schemas.microsoft.com/office/drawing/2014/main" id="{F1F30586-C4B7-BB5C-AB5E-B38019160C43}"/>
              </a:ext>
            </a:extLst>
          </p:cNvPr>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3475857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6</a:t>
            </a:fld>
            <a:r>
              <a:rPr lang="en-US" sz="600" dirty="0">
                <a:solidFill>
                  <a:schemeClr val="bg2"/>
                </a:solidFill>
                <a:latin typeface="Arial Rounded MT Bold" panose="020F0704030504030204" pitchFamily="34" charset="0"/>
              </a:rPr>
              <a:t> </a:t>
            </a:r>
            <a:br>
              <a:rPr lang="en-US" sz="800" dirty="0">
                <a:solidFill>
                  <a:schemeClr val="bg2"/>
                </a:solidFill>
                <a:latin typeface="Arial Rounded MT Bold" panose="020F0704030504030204" pitchFamily="34" charset="0"/>
              </a:rPr>
            </a:br>
            <a:r>
              <a:rPr lang="en-US" dirty="0"/>
              <a:t>Does this firm need to be local?</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a:xfrm>
            <a:off x="692150" y="1295401"/>
            <a:ext cx="8756650" cy="5389561"/>
          </a:xfrm>
        </p:spPr>
        <p:txBody>
          <a:bodyPr>
            <a:normAutofit/>
          </a:bodyPr>
          <a:lstStyle/>
          <a:p>
            <a:pPr marL="0" indent="0">
              <a:buNone/>
            </a:pPr>
            <a:r>
              <a:rPr lang="en-US" dirty="0"/>
              <a:t>These days many CILs use a remote CPA firm. </a:t>
            </a:r>
          </a:p>
          <a:p>
            <a:r>
              <a:rPr lang="en-US" dirty="0">
                <a:effectLst/>
              </a:rPr>
              <a:t>Sometimes several CILs in one state or area go together to contract with one firm, providing greater assurance that the requirements for Title VII funds are met.</a:t>
            </a:r>
          </a:p>
          <a:p>
            <a:r>
              <a:rPr lang="en-US" dirty="0"/>
              <a:t>Some CILs have contracted with a national firm. Because most banking and record keeping is electronic, this is possible and can be effective.</a:t>
            </a:r>
            <a:endParaRPr lang="en-US" dirty="0">
              <a:effectLst/>
            </a:endParaRPr>
          </a:p>
          <a:p>
            <a:r>
              <a:rPr lang="en-US" dirty="0">
                <a:effectLst/>
              </a:rPr>
              <a:t>Still others use a firm that other non-profits in the community have been satisfie</a:t>
            </a:r>
            <a:r>
              <a:rPr lang="en-US" dirty="0"/>
              <a:t>d with.</a:t>
            </a:r>
          </a:p>
          <a:p>
            <a:r>
              <a:rPr lang="en-US" dirty="0">
                <a:effectLst/>
              </a:rPr>
              <a:t>Some may still have a bookkeeper (part or full time) on staff to help with the separation of duties and the immediate needs for financial activities.</a:t>
            </a:r>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4095119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a:xfrm>
            <a:off x="692150" y="381000"/>
            <a:ext cx="8985250" cy="914400"/>
          </a:xfrm>
        </p:spPr>
        <p:txBody>
          <a:bodyPr>
            <a:normAutofit/>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7</a:t>
            </a:fld>
            <a:r>
              <a:rPr lang="en-US" sz="600" dirty="0">
                <a:solidFill>
                  <a:schemeClr val="bg2"/>
                </a:solidFill>
                <a:latin typeface="Arial Rounded MT Bold" panose="020F0704030504030204" pitchFamily="34" charset="0"/>
              </a:rPr>
              <a:t> </a:t>
            </a:r>
            <a:br>
              <a:rPr lang="en-US" sz="800" dirty="0">
                <a:solidFill>
                  <a:schemeClr val="bg2"/>
                </a:solidFill>
                <a:latin typeface="Arial Rounded MT Bold" panose="020F0704030504030204" pitchFamily="34" charset="0"/>
              </a:rPr>
            </a:br>
            <a:r>
              <a:rPr lang="en-US" dirty="0"/>
              <a:t>What about payroll and HR?</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a:xfrm>
            <a:off x="692150" y="1295400"/>
            <a:ext cx="8756650" cy="5562600"/>
          </a:xfrm>
        </p:spPr>
        <p:txBody>
          <a:bodyPr>
            <a:normAutofit/>
          </a:bodyPr>
          <a:lstStyle/>
          <a:p>
            <a:pPr>
              <a:defRPr/>
            </a:pPr>
            <a:r>
              <a:rPr lang="en-US" altLang="en-US" dirty="0"/>
              <a:t>There are a number of national payroll companies that can assist you with payroll. This helps to guarantee that taxes and insurance are paid in a timely manner and that time sheets are complete and signed. </a:t>
            </a:r>
          </a:p>
          <a:p>
            <a:pPr>
              <a:defRPr/>
            </a:pPr>
            <a:r>
              <a:rPr lang="en-US" altLang="en-US" dirty="0"/>
              <a:t>Some of these have a human resources component, with sample policies and procedures and even legal HR advice related to your state. </a:t>
            </a:r>
          </a:p>
          <a:p>
            <a:pPr>
              <a:defRPr/>
            </a:pPr>
            <a:r>
              <a:rPr lang="en-US" altLang="en-US" dirty="0"/>
              <a:t>You will need to be sure they understand time and effort reporting as required by your cost allocation process.</a:t>
            </a:r>
          </a:p>
        </p:txBody>
      </p:sp>
      <p:sp>
        <p:nvSpPr>
          <p:cNvPr id="4" name="Slide Number Placeholder 3"/>
          <p:cNvSpPr>
            <a:spLocks noGrp="1"/>
          </p:cNvSpPr>
          <p:nvPr>
            <p:ph type="sldNum" sz="quarter" idx="12"/>
          </p:nvPr>
        </p:nvSpPr>
        <p:spPr/>
        <p:txBody>
          <a:bodyPr/>
          <a:lstStyle/>
          <a:p>
            <a:fld id="{45AF61AB-B0DD-4F9C-9F8E-E57A609D99F7}" type="slidenum">
              <a:rPr lang="en-US" smtClean="0"/>
              <a:t>7</a:t>
            </a:fld>
            <a:endParaRPr lang="en-US" dirty="0"/>
          </a:p>
        </p:txBody>
      </p:sp>
    </p:spTree>
    <p:extLst>
      <p:ext uri="{BB962C8B-B14F-4D97-AF65-F5344CB8AC3E}">
        <p14:creationId xmlns:p14="http://schemas.microsoft.com/office/powerpoint/2010/main" val="334716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C563-BB8A-5544-E357-08B7633AF23A}"/>
              </a:ext>
            </a:extLst>
          </p:cNvPr>
          <p:cNvSpPr>
            <a:spLocks noGrp="1"/>
          </p:cNvSpPr>
          <p:nvPr>
            <p:ph type="title"/>
          </p:nvPr>
        </p:nvSpPr>
        <p:spPr/>
        <p:txBody>
          <a:bodyPr/>
          <a:lstStyle/>
          <a:p>
            <a:r>
              <a:rPr lang="en-US" dirty="0"/>
              <a:t>A word about Information Technology</a:t>
            </a:r>
          </a:p>
        </p:txBody>
      </p:sp>
      <p:sp>
        <p:nvSpPr>
          <p:cNvPr id="3" name="Content Placeholder 2">
            <a:extLst>
              <a:ext uri="{FF2B5EF4-FFF2-40B4-BE49-F238E27FC236}">
                <a16:creationId xmlns:a16="http://schemas.microsoft.com/office/drawing/2014/main" id="{CBAE0368-BC0B-F4EC-DBE1-C3918DD77111}"/>
              </a:ext>
            </a:extLst>
          </p:cNvPr>
          <p:cNvSpPr>
            <a:spLocks noGrp="1"/>
          </p:cNvSpPr>
          <p:nvPr>
            <p:ph idx="1"/>
          </p:nvPr>
        </p:nvSpPr>
        <p:spPr/>
        <p:txBody>
          <a:bodyPr/>
          <a:lstStyle/>
          <a:p>
            <a:r>
              <a:rPr lang="en-US" dirty="0"/>
              <a:t>There are many levels to this kind of contracted support, including:</a:t>
            </a:r>
          </a:p>
          <a:p>
            <a:pPr lvl="1"/>
            <a:r>
              <a:rPr lang="en-US" dirty="0"/>
              <a:t>The operation and backup of computers and other devices.</a:t>
            </a:r>
          </a:p>
          <a:p>
            <a:pPr lvl="1"/>
            <a:r>
              <a:rPr lang="en-US" dirty="0"/>
              <a:t>Assuring all devices and staff are using the same software and are protecting your information resources.</a:t>
            </a:r>
          </a:p>
          <a:p>
            <a:pPr lvl="1"/>
            <a:r>
              <a:rPr lang="en-US" dirty="0"/>
              <a:t>The maintenance of your website.</a:t>
            </a:r>
          </a:p>
          <a:p>
            <a:pPr lvl="1"/>
            <a:r>
              <a:rPr lang="en-US" dirty="0"/>
              <a:t>The maintenance of social media.</a:t>
            </a:r>
          </a:p>
          <a:p>
            <a:r>
              <a:rPr lang="en-US" dirty="0"/>
              <a:t>If you hire someone, they may more may not know all these elements. Contracting lets you find an expert for each.</a:t>
            </a:r>
          </a:p>
        </p:txBody>
      </p:sp>
      <p:sp>
        <p:nvSpPr>
          <p:cNvPr id="4" name="Slide Number Placeholder 3">
            <a:extLst>
              <a:ext uri="{FF2B5EF4-FFF2-40B4-BE49-F238E27FC236}">
                <a16:creationId xmlns:a16="http://schemas.microsoft.com/office/drawing/2014/main" id="{F1BAF6E0-1A91-DA9B-FCA3-43E1036C7C15}"/>
              </a:ext>
            </a:extLst>
          </p:cNvPr>
          <p:cNvSpPr>
            <a:spLocks noGrp="1"/>
          </p:cNvSpPr>
          <p:nvPr>
            <p:ph type="sldNum" sz="quarter" idx="12"/>
          </p:nvPr>
        </p:nvSpPr>
        <p:spPr/>
        <p:txBody>
          <a:bodyPr/>
          <a:lstStyle/>
          <a:p>
            <a:fld id="{45AF61AB-B0DD-4F9C-9F8E-E57A609D99F7}" type="slidenum">
              <a:rPr lang="en-US" smtClean="0"/>
              <a:t>8</a:t>
            </a:fld>
            <a:endParaRPr lang="en-US" dirty="0"/>
          </a:p>
        </p:txBody>
      </p:sp>
    </p:spTree>
    <p:extLst>
      <p:ext uri="{BB962C8B-B14F-4D97-AF65-F5344CB8AC3E}">
        <p14:creationId xmlns:p14="http://schemas.microsoft.com/office/powerpoint/2010/main" val="402101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2EBA2-C25E-C6D4-438E-0D13B0320679}"/>
              </a:ext>
            </a:extLst>
          </p:cNvPr>
          <p:cNvSpPr>
            <a:spLocks noGrp="1"/>
          </p:cNvSpPr>
          <p:nvPr>
            <p:ph type="title"/>
          </p:nvPr>
        </p:nvSpPr>
        <p:spPr/>
        <p:txBody>
          <a:bodyPr/>
          <a:lstStyle/>
          <a:p>
            <a:r>
              <a:rPr lang="en-US" dirty="0"/>
              <a:t>Evaluation</a:t>
            </a:r>
          </a:p>
        </p:txBody>
      </p:sp>
      <p:sp>
        <p:nvSpPr>
          <p:cNvPr id="3" name="Content Placeholder 2">
            <a:extLst>
              <a:ext uri="{FF2B5EF4-FFF2-40B4-BE49-F238E27FC236}">
                <a16:creationId xmlns:a16="http://schemas.microsoft.com/office/drawing/2014/main" id="{83EBFA8F-4CEB-7027-AC68-676524F9C098}"/>
              </a:ext>
            </a:extLst>
          </p:cNvPr>
          <p:cNvSpPr>
            <a:spLocks noGrp="1"/>
          </p:cNvSpPr>
          <p:nvPr>
            <p:ph idx="1"/>
          </p:nvPr>
        </p:nvSpPr>
        <p:spPr/>
        <p:txBody>
          <a:bodyPr>
            <a:normAutofit/>
          </a:bodyPr>
          <a:lstStyle/>
          <a:p>
            <a:pPr marL="0" indent="0">
              <a:buNone/>
            </a:pPr>
            <a:r>
              <a:rPr lang="en-US" u="sng" dirty="0">
                <a:solidFill>
                  <a:srgbClr val="777777"/>
                </a:solidFill>
                <a:effectLst/>
                <a:latin typeface="Arial" panose="020B0604020202020204" pitchFamily="34" charset="0"/>
                <a:ea typeface="Aptos" panose="020B0004020202020204" pitchFamily="34" charset="0"/>
                <a:hlinkClick r:id="rId2"/>
              </a:rPr>
              <a:t>https://uthtmc.az1.qualtrics.com/jfe/form/SV_eahGHqGJOw67UVM</a:t>
            </a:r>
            <a:endParaRPr lang="en-US" dirty="0"/>
          </a:p>
        </p:txBody>
      </p:sp>
      <p:sp>
        <p:nvSpPr>
          <p:cNvPr id="4" name="Slide Number Placeholder 3">
            <a:extLst>
              <a:ext uri="{FF2B5EF4-FFF2-40B4-BE49-F238E27FC236}">
                <a16:creationId xmlns:a16="http://schemas.microsoft.com/office/drawing/2014/main" id="{9A9BDAFF-7FF5-B941-76AC-6BF97B72631C}"/>
              </a:ext>
            </a:extLst>
          </p:cNvPr>
          <p:cNvSpPr>
            <a:spLocks noGrp="1"/>
          </p:cNvSpPr>
          <p:nvPr>
            <p:ph type="sldNum" sz="quarter" idx="12"/>
          </p:nvPr>
        </p:nvSpPr>
        <p:spPr/>
        <p:txBody>
          <a:bodyPr/>
          <a:lstStyle/>
          <a:p>
            <a:fld id="{45AF61AB-B0DD-4F9C-9F8E-E57A609D99F7}" type="slidenum">
              <a:rPr lang="en-US" smtClean="0"/>
              <a:t>9</a:t>
            </a:fld>
            <a:endParaRPr lang="en-US" dirty="0"/>
          </a:p>
        </p:txBody>
      </p:sp>
    </p:spTree>
    <p:extLst>
      <p:ext uri="{BB962C8B-B14F-4D97-AF65-F5344CB8AC3E}">
        <p14:creationId xmlns:p14="http://schemas.microsoft.com/office/powerpoint/2010/main" val="202969108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2261</TotalTime>
  <Words>782</Words>
  <Application>Microsoft Office PowerPoint</Application>
  <PresentationFormat>Custom</PresentationFormat>
  <Paragraphs>67</Paragraphs>
  <Slides>11</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Arial Rounded MT Bold</vt:lpstr>
      <vt:lpstr>Calibri</vt:lpstr>
      <vt:lpstr>IL-Arial Rounded MT Bold</vt:lpstr>
      <vt:lpstr>Tahoma</vt:lpstr>
      <vt:lpstr>Custom Design</vt:lpstr>
      <vt:lpstr>&gt;&gt;Slide 1 ILRU’s IL-NET National  Training and Technical Assistance Center for Independent Living</vt:lpstr>
      <vt:lpstr> Executive Directors  To contract or to hire February 12, 2024  Presenter: Paula McElwee</vt:lpstr>
      <vt:lpstr>&gt;&gt; Slide 3  How can you maximize your staff time?</vt:lpstr>
      <vt:lpstr>Some administrative functions are frequently contracted</vt:lpstr>
      <vt:lpstr>What does it mean for an accounting firm to be “qualified”?</vt:lpstr>
      <vt:lpstr>&gt;&gt; Slide 6  Does this firm need to be local?</vt:lpstr>
      <vt:lpstr>&gt;&gt; Slide 7  What about payroll and HR?</vt:lpstr>
      <vt:lpstr>A word about Information Technology</vt:lpstr>
      <vt:lpstr>Evaluation</vt:lpstr>
      <vt:lpstr>&gt;Slide 191 For More Information</vt:lpstr>
      <vt:lpstr>IL-NET (CIL-NET and SILC-NET)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McElwee, Paula</cp:lastModifiedBy>
  <cp:revision>274</cp:revision>
  <cp:lastPrinted>2020-02-12T12:15:31Z</cp:lastPrinted>
  <dcterms:created xsi:type="dcterms:W3CDTF">2019-06-30T15:12:08Z</dcterms:created>
  <dcterms:modified xsi:type="dcterms:W3CDTF">2024-02-12T20:32:54Z</dcterms:modified>
</cp:coreProperties>
</file>