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0"/>
  </p:notesMasterIdLst>
  <p:handoutMasterIdLst>
    <p:handoutMasterId r:id="rId31"/>
  </p:handoutMasterIdLst>
  <p:sldIdLst>
    <p:sldId id="1138" r:id="rId5"/>
    <p:sldId id="1156" r:id="rId6"/>
    <p:sldId id="395" r:id="rId7"/>
    <p:sldId id="413" r:id="rId8"/>
    <p:sldId id="401" r:id="rId9"/>
    <p:sldId id="1126" r:id="rId10"/>
    <p:sldId id="695" r:id="rId11"/>
    <p:sldId id="1114" r:id="rId12"/>
    <p:sldId id="1113" r:id="rId13"/>
    <p:sldId id="1050" r:id="rId14"/>
    <p:sldId id="1158" r:id="rId15"/>
    <p:sldId id="1159" r:id="rId16"/>
    <p:sldId id="1117" r:id="rId17"/>
    <p:sldId id="748" r:id="rId18"/>
    <p:sldId id="867" r:id="rId19"/>
    <p:sldId id="1098" r:id="rId20"/>
    <p:sldId id="1041" r:id="rId21"/>
    <p:sldId id="1149" r:id="rId22"/>
    <p:sldId id="879" r:id="rId23"/>
    <p:sldId id="755" r:id="rId24"/>
    <p:sldId id="1155" r:id="rId25"/>
    <p:sldId id="1184" r:id="rId26"/>
    <p:sldId id="1183" r:id="rId27"/>
    <p:sldId id="1140" r:id="rId28"/>
    <p:sldId id="889" r:id="rId29"/>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guide id="4" orient="horz" pos="2976">
          <p15:clr>
            <a:srgbClr val="A4A3A4"/>
          </p15:clr>
        </p15:guide>
        <p15:guide id="5" orient="horz" pos="2957">
          <p15:clr>
            <a:srgbClr val="A4A3A4"/>
          </p15:clr>
        </p15:guide>
        <p15:guide id="6"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Carol Eubanks" initials="CE"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700" autoAdjust="0"/>
    <p:restoredTop sz="86410" autoAdjust="0"/>
  </p:normalViewPr>
  <p:slideViewPr>
    <p:cSldViewPr snapToGrid="0">
      <p:cViewPr varScale="1">
        <p:scale>
          <a:sx n="64" d="100"/>
          <a:sy n="64" d="100"/>
        </p:scale>
        <p:origin x="66" y="762"/>
      </p:cViewPr>
      <p:guideLst>
        <p:guide orient="horz" pos="2160"/>
        <p:guide pos="2880"/>
      </p:guideLst>
    </p:cSldViewPr>
  </p:slideViewPr>
  <p:outlineViewPr>
    <p:cViewPr>
      <p:scale>
        <a:sx n="33" d="100"/>
        <a:sy n="33" d="100"/>
      </p:scale>
      <p:origin x="0" y="-168197"/>
    </p:cViewPr>
  </p:outlineViewPr>
  <p:notesTextViewPr>
    <p:cViewPr>
      <p:scale>
        <a:sx n="1" d="1"/>
        <a:sy n="1" d="1"/>
      </p:scale>
      <p:origin x="0" y="0"/>
    </p:cViewPr>
  </p:notesTextViewPr>
  <p:notesViewPr>
    <p:cSldViewPr snapToGrid="0">
      <p:cViewPr>
        <p:scale>
          <a:sx n="1" d="2"/>
          <a:sy n="1" d="2"/>
        </p:scale>
        <p:origin x="0" y="0"/>
      </p:cViewPr>
      <p:guideLst>
        <p:guide orient="horz" pos="2928"/>
        <p:guide pos="2208"/>
        <p:guide orient="horz" pos="2909"/>
        <p:guide orient="horz" pos="2976"/>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69745"/>
          </a:xfrm>
          <a:prstGeom prst="rect">
            <a:avLst/>
          </a:prstGeom>
        </p:spPr>
        <p:txBody>
          <a:bodyPr vert="horz" lIns="94575" tIns="47288" rIns="94575" bIns="47288" rtlCol="0"/>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3" name="Date Placeholder 2"/>
          <p:cNvSpPr>
            <a:spLocks noGrp="1"/>
          </p:cNvSpPr>
          <p:nvPr>
            <p:ph type="dt" sz="quarter" idx="1"/>
          </p:nvPr>
        </p:nvSpPr>
        <p:spPr>
          <a:xfrm>
            <a:off x="4022486" y="0"/>
            <a:ext cx="3078383" cy="469745"/>
          </a:xfrm>
          <a:prstGeom prst="rect">
            <a:avLst/>
          </a:prstGeom>
        </p:spPr>
        <p:txBody>
          <a:bodyPr vert="horz" lIns="94575" tIns="47288" rIns="94575" bIns="47288" rtlCol="0"/>
          <a:lstStyle>
            <a:lvl1pPr algn="r">
              <a:defRPr sz="1200">
                <a:latin typeface="Arial" panose="020B0604020202020204" pitchFamily="34" charset="0"/>
                <a:cs typeface="+mn-cs"/>
              </a:defRPr>
            </a:lvl1pPr>
          </a:lstStyle>
          <a:p>
            <a:pPr>
              <a:defRPr/>
            </a:pPr>
            <a:fld id="{865A7DD1-600C-42FF-9D9D-BFB743C0A4FC}" type="datetimeFigureOut">
              <a:rPr lang="en-US">
                <a:latin typeface="Calibri" panose="020F0502020204030204" pitchFamily="34" charset="0"/>
              </a:rPr>
              <a:t>2/12/2024</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1" y="8917127"/>
            <a:ext cx="3078383" cy="469745"/>
          </a:xfrm>
          <a:prstGeom prst="rect">
            <a:avLst/>
          </a:prstGeom>
        </p:spPr>
        <p:txBody>
          <a:bodyPr vert="horz" lIns="94575" tIns="47288" rIns="94575" bIns="47288" rtlCol="0" anchor="b"/>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4575" tIns="47288" rIns="94575" bIns="47288" rtlCol="0" anchor="b"/>
          <a:lstStyle>
            <a:lvl1pPr algn="r">
              <a:defRPr sz="1200">
                <a:latin typeface="Arial" panose="020B0604020202020204" pitchFamily="34" charset="0"/>
                <a:cs typeface="+mn-cs"/>
              </a:defRPr>
            </a:lvl1pPr>
          </a:lstStyle>
          <a:p>
            <a:pPr>
              <a:defRPr/>
            </a:pPr>
            <a:fld id="{8358C2DD-14E5-490D-A181-3A78FEFD9465}" type="slidenum">
              <a:rPr lang="en-US">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78383" cy="469745"/>
          </a:xfrm>
          <a:prstGeom prst="rect">
            <a:avLst/>
          </a:prstGeom>
          <a:noFill/>
          <a:ln w="9525">
            <a:noFill/>
            <a:miter lim="800000"/>
          </a:ln>
          <a:effectLst/>
        </p:spPr>
        <p:txBody>
          <a:bodyPr vert="horz" wrap="square" lIns="94575" tIns="47288" rIns="94575" bIns="47288" numCol="1" anchor="t" anchorCtr="0" compatLnSpc="1"/>
          <a:lstStyle>
            <a:lvl1pPr>
              <a:defRPr sz="1200">
                <a:latin typeface="Calibri" panose="020F0502020204030204" pitchFamily="34"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4022486" y="0"/>
            <a:ext cx="3078383" cy="469745"/>
          </a:xfrm>
          <a:prstGeom prst="rect">
            <a:avLst/>
          </a:prstGeom>
          <a:noFill/>
          <a:ln w="9525">
            <a:noFill/>
            <a:miter lim="800000"/>
          </a:ln>
          <a:effectLst/>
        </p:spPr>
        <p:txBody>
          <a:bodyPr vert="horz" wrap="square" lIns="94575" tIns="47288" rIns="94575" bIns="47288" numCol="1" anchor="t" anchorCtr="0" compatLnSpc="1"/>
          <a:lstStyle>
            <a:lvl1pPr algn="r">
              <a:defRPr sz="1200">
                <a:latin typeface="Calibri" panose="020F0502020204030204" pitchFamily="34"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ln>
        </p:spPr>
      </p:sp>
      <p:sp>
        <p:nvSpPr>
          <p:cNvPr id="26629" name="Rectangle 5"/>
          <p:cNvSpPr>
            <a:spLocks noGrp="1" noChangeArrowheads="1"/>
          </p:cNvSpPr>
          <p:nvPr>
            <p:ph type="body" sz="quarter" idx="3"/>
          </p:nvPr>
        </p:nvSpPr>
        <p:spPr bwMode="auto">
          <a:xfrm>
            <a:off x="710891" y="4460168"/>
            <a:ext cx="5680693" cy="4224494"/>
          </a:xfrm>
          <a:prstGeom prst="rect">
            <a:avLst/>
          </a:prstGeom>
          <a:noFill/>
          <a:ln w="9525">
            <a:noFill/>
            <a:miter lim="800000"/>
          </a:ln>
          <a:effectLst/>
        </p:spPr>
        <p:txBody>
          <a:bodyPr vert="horz" wrap="square" lIns="94575" tIns="47288" rIns="94575" bIns="47288" numCol="1" anchor="t" anchorCtr="0" compatLnSpc="1"/>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6630" name="Rectangle 6"/>
          <p:cNvSpPr>
            <a:spLocks noGrp="1" noChangeArrowheads="1"/>
          </p:cNvSpPr>
          <p:nvPr>
            <p:ph type="ftr" sz="quarter" idx="4"/>
          </p:nvPr>
        </p:nvSpPr>
        <p:spPr bwMode="auto">
          <a:xfrm>
            <a:off x="1" y="8917127"/>
            <a:ext cx="3078383" cy="469745"/>
          </a:xfrm>
          <a:prstGeom prst="rect">
            <a:avLst/>
          </a:prstGeom>
          <a:noFill/>
          <a:ln w="9525">
            <a:noFill/>
            <a:miter lim="800000"/>
          </a:ln>
          <a:effectLst/>
        </p:spPr>
        <p:txBody>
          <a:bodyPr vert="horz" wrap="square" lIns="94575" tIns="47288" rIns="94575" bIns="47288" numCol="1" anchor="b" anchorCtr="0" compatLnSpc="1"/>
          <a:lstStyle>
            <a:lvl1pPr>
              <a:defRPr sz="1200">
                <a:latin typeface="Calibri" panose="020F0502020204030204" pitchFamily="34"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4022486" y="8917127"/>
            <a:ext cx="3078383" cy="469745"/>
          </a:xfrm>
          <a:prstGeom prst="rect">
            <a:avLst/>
          </a:prstGeom>
          <a:noFill/>
          <a:ln w="9525">
            <a:noFill/>
            <a:miter lim="800000"/>
          </a:ln>
          <a:effectLst/>
        </p:spPr>
        <p:txBody>
          <a:bodyPr vert="horz" wrap="square" lIns="94575" tIns="47288" rIns="94575" bIns="47288" numCol="1" anchor="b" anchorCtr="0" compatLnSpc="1"/>
          <a:lstStyle>
            <a:lvl1pPr algn="r">
              <a:defRPr sz="1200">
                <a:latin typeface="Calibri" panose="020F0502020204030204" pitchFamily="34" charset="0"/>
                <a:cs typeface="+mn-cs"/>
              </a:defRPr>
            </a:lvl1pPr>
          </a:lstStyle>
          <a:p>
            <a:pPr>
              <a:defRPr/>
            </a:pPr>
            <a:fld id="{446037A2-A146-4AFA-A36B-418E91F740ED}"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3926269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***Making choices and decisions while creating their goals will empower consumers, and ensure that their needs are considered and addressed. In addition, if consumers are “calling the shots,” they will experience “ownership” of the IL planning process and will be more motivated to complete needed activities.    *****Reported completed goals also demonstrate to funders that the services provided by CILs are making a difference in the lives of individuals with disabilities and in their communities.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Tree>
    <p:extLst>
      <p:ext uri="{BB962C8B-B14F-4D97-AF65-F5344CB8AC3E}">
        <p14:creationId xmlns:p14="http://schemas.microsoft.com/office/powerpoint/2010/main" val="4180529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3278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54617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23</a:t>
            </a:fld>
            <a:endParaRPr lang="en-US" dirty="0"/>
          </a:p>
        </p:txBody>
      </p:sp>
    </p:spTree>
    <p:extLst>
      <p:ext uri="{BB962C8B-B14F-4D97-AF65-F5344CB8AC3E}">
        <p14:creationId xmlns:p14="http://schemas.microsoft.com/office/powerpoint/2010/main" val="1574927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24</a:t>
            </a:fld>
            <a:endParaRPr lang="en-US" dirty="0"/>
          </a:p>
        </p:txBody>
      </p:sp>
    </p:spTree>
    <p:extLst>
      <p:ext uri="{BB962C8B-B14F-4D97-AF65-F5344CB8AC3E}">
        <p14:creationId xmlns:p14="http://schemas.microsoft.com/office/powerpoint/2010/main" val="3892772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919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276109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3867425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192192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3153288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Significant</a:t>
            </a:r>
            <a:r>
              <a:rPr lang="en-US" baseline="0" dirty="0"/>
              <a:t> disability means: </a:t>
            </a:r>
            <a:r>
              <a:rPr lang="en-US" dirty="0"/>
              <a:t>an individual with a severe physical or mental impairment whose ability to function independently in the family or community or whose ability to obtain, maintain, or advance in employment is substantially limited and for whom the delivery of independent living services will improve the ability to function, continue functioning, or move toward functioning independently in the family or community or to continue in employment, respectively.8 </a:t>
            </a:r>
          </a:p>
        </p:txBody>
      </p:sp>
    </p:spTree>
    <p:extLst>
      <p:ext uri="{BB962C8B-B14F-4D97-AF65-F5344CB8AC3E}">
        <p14:creationId xmlns:p14="http://schemas.microsoft.com/office/powerpoint/2010/main" val="7526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8976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728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61574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xfrm>
            <a:off x="6477000" y="6248400"/>
            <a:ext cx="2362200" cy="244475"/>
          </a:xfrm>
        </p:spPr>
        <p:txBody>
          <a:bodyPr/>
          <a:lstStyle>
            <a:lvl1pPr>
              <a:defRPr sz="1200"/>
            </a:lvl1pPr>
          </a:lstStyle>
          <a:p>
            <a:pPr>
              <a:defRPr/>
            </a:pPr>
            <a:fld id="{C7C8ACA3-9F92-4AD5-9E39-716CB6917A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lstStyle>
            <a:lvl1pPr>
              <a:defRPr sz="2600"/>
            </a:lvl1pPr>
            <a:lvl2pPr>
              <a:defRPr sz="24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477000" y="6172200"/>
            <a:ext cx="2362200" cy="244475"/>
          </a:xfrm>
        </p:spPr>
        <p:txBody>
          <a:bodyPr/>
          <a:lstStyle>
            <a:lvl1pPr>
              <a:defRPr sz="1200"/>
            </a:lvl1pPr>
          </a:lstStyle>
          <a:p>
            <a:pPr>
              <a:defRPr/>
            </a:pPr>
            <a:fld id="{F2DF5F09-D78D-44DB-A338-E90D23C46220}" type="slidenum">
              <a:rPr lang="en-US" smtClean="0"/>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4CF5312C-8747-4F3B-BF17-2BCC2CA352B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F42DF3E2-0175-464B-95E4-5D6CFE6980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ln>
        </p:spPr>
        <p:txBody>
          <a:bodyPr vert="horz" wrap="square" lIns="91440" tIns="45720" rIns="91440" bIns="45720" numCol="1" anchor="ctr" anchorCtr="0" compatLnSpc="1"/>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ln>
        </p:spPr>
        <p:txBody>
          <a:bodyPr vert="horz" wrap="square" lIns="91440" tIns="45720" rIns="91440" bIns="45720"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477000" y="6324600"/>
            <a:ext cx="2362200" cy="244475"/>
          </a:xfrm>
          <a:prstGeom prst="rect">
            <a:avLst/>
          </a:prstGeom>
          <a:noFill/>
          <a:ln w="9525">
            <a:noFill/>
            <a:miter lim="800000"/>
          </a:ln>
          <a:effectLst/>
        </p:spPr>
        <p:txBody>
          <a:bodyPr vert="horz" wrap="square" lIns="91440" tIns="45720" rIns="91440" bIns="45720" numCol="1" anchor="t" anchorCtr="0" compatLnSpc="1"/>
          <a:lstStyle>
            <a:lvl1pPr algn="r">
              <a:defRPr sz="1200" b="1">
                <a:latin typeface="Calibri" panose="020F0502020204030204" pitchFamily="34"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24600"/>
            <a:ext cx="4572000" cy="200055"/>
          </a:xfrm>
          <a:prstGeom prst="rect">
            <a:avLst/>
          </a:prstGeom>
          <a:noFill/>
          <a:ln>
            <a:noFill/>
          </a:ln>
        </p:spPr>
        <p:txBody>
          <a:bodyPr>
            <a:spAutoFit/>
          </a:bodyPr>
          <a:lstStyle/>
          <a:p>
            <a:pPr>
              <a:defRPr/>
            </a:pPr>
            <a:r>
              <a:rPr lang="en-US" sz="700" b="1" dirty="0">
                <a:latin typeface="Calibri" panose="020F0502020204030204" pitchFamily="34" charset="0"/>
                <a:cs typeface="Calibri" panose="020F0502020204030204" pitchFamily="34" charset="0"/>
              </a:rPr>
              <a:t>IL-NET, a project of ILRU – Independent Living Research Utilization</a:t>
            </a:r>
          </a:p>
        </p:txBody>
      </p:sp>
      <p:pic>
        <p:nvPicPr>
          <p:cNvPr id="6" name="Picture 5" descr="ilru logo - red block letters ilru lowercase with blue eyebrow swoosh above"/>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rtl="0" eaLnBrk="0" fontAlgn="base" hangingPunct="0">
        <a:spcBef>
          <a:spcPct val="0"/>
        </a:spcBef>
        <a:spcAft>
          <a:spcPct val="0"/>
        </a:spcAft>
        <a:defRPr sz="2800" b="1">
          <a:solidFill>
            <a:schemeClr val="accent2"/>
          </a:solidFill>
          <a:latin typeface="Calibri" panose="020F0502020204030204" pitchFamily="34" charset="0"/>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Kblank@accessliving.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lru.org/resources-consumer-information-files" TargetMode="External"/><Relationship Id="rId2" Type="http://schemas.openxmlformats.org/officeDocument/2006/relationships/hyperlink" Target="https://www.ilru.org/sites/default/files/Consumer%20Information%20Files%20Manual_2020.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thtmc.az1.qualtrics.com/jfe/form/SV_ewEcd7v7yPWKit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thtmc.az1.qualtrics.com/jfe/form/SV_ewEcd7v7yPWKit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lru.org/alphabet-soup-independent-living-acronym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title" idx="4294967295"/>
          </p:nvPr>
        </p:nvSpPr>
        <p:spPr bwMode="auto">
          <a:xfrm>
            <a:off x="744538" y="739775"/>
            <a:ext cx="7726362" cy="5110163"/>
          </a:xfrm>
          <a:prstGeom prst="rect">
            <a:avLst/>
          </a:prstGeom>
          <a:noFill/>
          <a:ln w="9525">
            <a:noFill/>
            <a:prstDash/>
            <a:miter lim="800000"/>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059" b="0" i="0" u="none" strike="noStrike" kern="0" cap="none" spc="0" normalizeH="0" baseline="0" noProof="0" dirty="0">
                <a:ln>
                  <a:noFill/>
                </a:ln>
                <a:solidFill>
                  <a:schemeClr val="bg2">
                    <a:lumMod val="20000"/>
                    <a:lumOff val="80000"/>
                  </a:schemeClr>
                </a:solidFill>
                <a:effectLst/>
                <a:uLnTx/>
                <a:uFillTx/>
                <a:latin typeface="Arial Rounded MT Bold" panose="020F0704030504030204" pitchFamily="34" charset="0"/>
                <a:ea typeface="+mn-ea"/>
                <a:cs typeface="+mn-cs"/>
              </a:rPr>
              <a:t>&gt;&gt; SLIDE / DIAPOSITIVA </a:t>
            </a:r>
            <a:fld id="{7CBCAEA1-DC42-4825-B807-41CA39641A2F}" type="slidenum">
              <a:rPr kumimoji="0" lang="en-US" sz="1059" b="0" i="0" u="none" strike="noStrike" kern="0" cap="none" spc="0" normalizeH="0" baseline="0" noProof="0" smtClean="0">
                <a:ln>
                  <a:noFill/>
                </a:ln>
                <a:solidFill>
                  <a:schemeClr val="bg2">
                    <a:lumMod val="20000"/>
                    <a:lumOff val="80000"/>
                  </a:schemeClr>
                </a:solidFill>
                <a:effectLst/>
                <a:uLnTx/>
                <a:uFillTx/>
                <a:latin typeface="Arial Rounded MT Bold" panose="020F0704030504030204" pitchFamily="34" charset="0"/>
                <a:ea typeface="+mn-ea"/>
                <a:cs typeface="+mn-cs"/>
              </a:rPr>
              <a:pPr marL="0" marR="0" lvl="0" indent="0" algn="ctr" defTabSz="914400" rtl="0" eaLnBrk="0" fontAlgn="base" latinLnBrk="0" hangingPunct="0">
                <a:lnSpc>
                  <a:spcPct val="100000"/>
                </a:lnSpc>
                <a:spcBef>
                  <a:spcPct val="20000"/>
                </a:spcBef>
                <a:spcAft>
                  <a:spcPct val="0"/>
                </a:spcAft>
                <a:buClrTx/>
                <a:buSzTx/>
                <a:buFontTx/>
                <a:buNone/>
                <a:tabLst/>
                <a:defRPr/>
              </a:pPr>
              <a:t>1</a:t>
            </a:fld>
            <a:endParaRPr kumimoji="0" lang="en-US" sz="1059" b="0" i="0" u="none" strike="noStrike" kern="0" cap="none" spc="0" normalizeH="0" baseline="0" noProof="0" dirty="0">
              <a:ln>
                <a:noFill/>
              </a:ln>
              <a:solidFill>
                <a:schemeClr val="bg2">
                  <a:lumMod val="20000"/>
                  <a:lumOff val="80000"/>
                </a:schemeClr>
              </a:solidFill>
              <a:effectLst/>
              <a:uLnTx/>
              <a:uFillTx/>
              <a:latin typeface="Arial Rounded MT Bold" panose="020F07040305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059" b="1" i="0" u="none" strike="noStrike" kern="0" cap="none" spc="0" normalizeH="0" baseline="0" noProof="0" dirty="0">
              <a:ln>
                <a:noFill/>
              </a:ln>
              <a:solidFill>
                <a:srgbClr val="333399"/>
              </a:solidFill>
              <a:effectLst/>
              <a:uLnTx/>
              <a:uFillTx/>
              <a:latin typeface="Arial Rounded MT Bold" panose="020F07040305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6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rPr>
              <a:t>IL-NET National Training and Technical Assistance Center for Independent Living</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Verdana" panose="020B0604030504040204" pitchFamily="34" charset="0"/>
              <a:ea typeface="Verdana" panose="020B0604030504040204" pitchFamily="34" charset="0"/>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Light" panose="020F0302020204030204"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600" b="1" i="0" u="none" strike="noStrike" kern="0" cap="none" spc="0" normalizeH="0" baseline="0" noProof="0" dirty="0">
              <a:ln>
                <a:noFill/>
              </a:ln>
              <a:solidFill>
                <a:srgbClr val="333399"/>
              </a:solidFill>
              <a:effectLst/>
              <a:uLnTx/>
              <a:uFillTx/>
              <a:latin typeface="Calibri" panose="020F0502020204030204" pitchFamily="34" charset="0"/>
              <a:ea typeface="Verdana" panose="020B0604030504040204" pitchFamily="34" charset="0"/>
              <a:cs typeface="Calibri" panose="020F0502020204030204" pitchFamily="34" charset="0"/>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1786537" y="1949824"/>
            <a:ext cx="5407639" cy="282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45191" y="6452619"/>
            <a:ext cx="4364691" cy="214546"/>
          </a:xfrm>
          <a:prstGeom prst="rect">
            <a:avLst/>
          </a:prstGeom>
        </p:spPr>
        <p:txBody>
          <a:bodyPr wrap="square">
            <a:spAutoFit/>
          </a:bodyPr>
          <a:lstStyle/>
          <a:p>
            <a:r>
              <a:rPr lang="en-US" sz="794" dirty="0"/>
              <a:t>ILRU T&amp;TA Center</a:t>
            </a:r>
          </a:p>
        </p:txBody>
      </p:sp>
    </p:spTree>
    <p:extLst>
      <p:ext uri="{BB962C8B-B14F-4D97-AF65-F5344CB8AC3E}">
        <p14:creationId xmlns:p14="http://schemas.microsoft.com/office/powerpoint/2010/main" val="272297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77200" cy="792162"/>
          </a:xfrm>
        </p:spPr>
        <p:txBody>
          <a:bodyPr/>
          <a:lstStyle/>
          <a:p>
            <a:r>
              <a:rPr lang="en-US" dirty="0"/>
              <a:t>Client Information Files Include: </a:t>
            </a:r>
          </a:p>
        </p:txBody>
      </p:sp>
      <p:sp>
        <p:nvSpPr>
          <p:cNvPr id="3" name="Content Placeholder 2"/>
          <p:cNvSpPr>
            <a:spLocks noGrp="1"/>
          </p:cNvSpPr>
          <p:nvPr>
            <p:ph idx="1"/>
          </p:nvPr>
        </p:nvSpPr>
        <p:spPr>
          <a:xfrm>
            <a:off x="228600" y="1265237"/>
            <a:ext cx="8708571" cy="5029200"/>
          </a:xfrm>
        </p:spPr>
        <p:txBody>
          <a:bodyPr/>
          <a:lstStyle/>
          <a:p>
            <a:r>
              <a:rPr lang="en-US" dirty="0"/>
              <a:t>Consumer’s full name, mailing address, e-mail or telephone number, age, gender, race/ethnicity, and type of disability. </a:t>
            </a:r>
          </a:p>
          <a:p>
            <a:r>
              <a:rPr lang="en-US" dirty="0"/>
              <a:t>Documentation of eligibility/ineligibility. </a:t>
            </a:r>
          </a:p>
          <a:p>
            <a:r>
              <a:rPr lang="en-US" dirty="0"/>
              <a:t>Services requested by and provided to the consumer. </a:t>
            </a:r>
          </a:p>
          <a:p>
            <a:r>
              <a:rPr lang="en-US" dirty="0"/>
              <a:t>Information about each contact with the consumer.</a:t>
            </a:r>
          </a:p>
          <a:p>
            <a:r>
              <a:rPr lang="en-US" dirty="0"/>
              <a:t>Information about accommodations available.</a:t>
            </a:r>
          </a:p>
          <a:p>
            <a:r>
              <a:rPr lang="en-US" dirty="0"/>
              <a:t>An ILP or ILP waiver, goals with action steps, and goals achieved.</a:t>
            </a:r>
          </a:p>
          <a:p>
            <a:r>
              <a:rPr lang="en-US" dirty="0"/>
              <a:t>Release of information forms (if youth, the only form that a parent must sign rather than the youth)</a:t>
            </a:r>
          </a:p>
          <a:p>
            <a:r>
              <a:rPr lang="en-US" dirty="0"/>
              <a:t>Notification about the Client Assistance Program (CAP). </a:t>
            </a:r>
          </a:p>
          <a:p>
            <a:pPr marL="0" indent="0">
              <a:buNone/>
            </a:pPr>
            <a:endParaRPr lang="en-US" dirty="0"/>
          </a:p>
          <a:p>
            <a:endParaRPr lang="en-US" dirty="0"/>
          </a:p>
          <a:p>
            <a:pPr marL="0" indent="0">
              <a:buNone/>
            </a:pPr>
            <a:endParaRPr lang="en-US" dirty="0">
              <a:latin typeface="Calibri Light"/>
              <a:cs typeface="Calibri Light"/>
            </a:endParaRP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10</a:t>
            </a:fld>
            <a:endParaRPr lang="en-US" dirty="0"/>
          </a:p>
        </p:txBody>
      </p:sp>
    </p:spTree>
    <p:extLst>
      <p:ext uri="{BB962C8B-B14F-4D97-AF65-F5344CB8AC3E}">
        <p14:creationId xmlns:p14="http://schemas.microsoft.com/office/powerpoint/2010/main" val="2671244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77200" cy="792162"/>
          </a:xfrm>
        </p:spPr>
        <p:txBody>
          <a:bodyPr/>
          <a:lstStyle/>
          <a:p>
            <a:r>
              <a:rPr lang="en-US" dirty="0"/>
              <a:t>Independent Living Plan (ILP) vs. Goals</a:t>
            </a:r>
          </a:p>
        </p:txBody>
      </p:sp>
      <p:sp>
        <p:nvSpPr>
          <p:cNvPr id="3" name="Content Placeholder 2"/>
          <p:cNvSpPr>
            <a:spLocks noGrp="1"/>
          </p:cNvSpPr>
          <p:nvPr>
            <p:ph idx="1"/>
          </p:nvPr>
        </p:nvSpPr>
        <p:spPr>
          <a:xfrm>
            <a:off x="304800" y="1086678"/>
            <a:ext cx="8676860" cy="5009322"/>
          </a:xfrm>
        </p:spPr>
        <p:txBody>
          <a:bodyPr/>
          <a:lstStyle/>
          <a:p>
            <a:pPr marL="0" indent="0">
              <a:buNone/>
            </a:pPr>
            <a:r>
              <a:rPr lang="en-US" b="1" u="sng" dirty="0"/>
              <a:t>After determining an individual is eligible:</a:t>
            </a:r>
          </a:p>
          <a:p>
            <a:r>
              <a:rPr lang="en-US" dirty="0"/>
              <a:t>Consumers create an Independent Living Plan or Goals with the appropriate IL staff.</a:t>
            </a:r>
          </a:p>
          <a:p>
            <a:r>
              <a:rPr lang="en-US" dirty="0"/>
              <a:t>If a consumer wants to create an ILP, they will work with staff to identify:</a:t>
            </a:r>
          </a:p>
          <a:p>
            <a:pPr lvl="1"/>
            <a:r>
              <a:rPr lang="en-US" dirty="0"/>
              <a:t>An independent living goal</a:t>
            </a:r>
          </a:p>
          <a:p>
            <a:pPr lvl="1"/>
            <a:r>
              <a:rPr lang="en-US" dirty="0"/>
              <a:t>Action Steps</a:t>
            </a:r>
          </a:p>
          <a:p>
            <a:pPr lvl="1"/>
            <a:r>
              <a:rPr lang="en-US" dirty="0"/>
              <a:t>Target Date</a:t>
            </a:r>
          </a:p>
          <a:p>
            <a:r>
              <a:rPr lang="en-US" dirty="0"/>
              <a:t>Consumers have the right to waive the develop of an ILP. </a:t>
            </a:r>
          </a:p>
          <a:p>
            <a:pPr marL="0" indent="0">
              <a:buNone/>
            </a:pPr>
            <a:endParaRPr lang="en-US" dirty="0">
              <a:cs typeface="Calibri Light" panose="020F0302020204030204" pitchFamily="34" charset="0"/>
            </a:endParaRP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11</a:t>
            </a:fld>
            <a:endParaRPr lang="en-US" dirty="0"/>
          </a:p>
        </p:txBody>
      </p:sp>
    </p:spTree>
    <p:extLst>
      <p:ext uri="{BB962C8B-B14F-4D97-AF65-F5344CB8AC3E}">
        <p14:creationId xmlns:p14="http://schemas.microsoft.com/office/powerpoint/2010/main" val="227696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77200" cy="792162"/>
          </a:xfrm>
        </p:spPr>
        <p:txBody>
          <a:bodyPr/>
          <a:lstStyle/>
          <a:p>
            <a:r>
              <a:rPr lang="en-US" dirty="0"/>
              <a:t>Independent Living Plan (ILP) vs. Goals Continued</a:t>
            </a:r>
          </a:p>
        </p:txBody>
      </p:sp>
      <p:sp>
        <p:nvSpPr>
          <p:cNvPr id="3" name="Content Placeholder 2"/>
          <p:cNvSpPr>
            <a:spLocks noGrp="1"/>
          </p:cNvSpPr>
          <p:nvPr>
            <p:ph idx="1"/>
          </p:nvPr>
        </p:nvSpPr>
        <p:spPr>
          <a:xfrm>
            <a:off x="304800" y="1086678"/>
            <a:ext cx="8676860" cy="5009322"/>
          </a:xfrm>
        </p:spPr>
        <p:txBody>
          <a:bodyPr/>
          <a:lstStyle/>
          <a:p>
            <a:r>
              <a:rPr lang="en-US" dirty="0"/>
              <a:t>If a consumer does not want to create an ILP:</a:t>
            </a:r>
          </a:p>
          <a:p>
            <a:pPr lvl="1"/>
            <a:r>
              <a:rPr lang="en-US" dirty="0"/>
              <a:t>Consumers must sign a waiver stating that an ILP is unnecessary.</a:t>
            </a:r>
          </a:p>
          <a:p>
            <a:pPr lvl="1"/>
            <a:r>
              <a:rPr lang="en-US" dirty="0"/>
              <a:t>Consumer still needs to identify goals and actions steps with the CIL staff.</a:t>
            </a:r>
          </a:p>
          <a:p>
            <a:r>
              <a:rPr lang="en-US" dirty="0"/>
              <a:t>In both situations, the consumer needs to sign the paperwork. </a:t>
            </a:r>
          </a:p>
          <a:p>
            <a:r>
              <a:rPr lang="en-US" dirty="0"/>
              <a:t>Signatures may be hard copy or electronic based on your center’s policies and capacity.</a:t>
            </a:r>
          </a:p>
          <a:p>
            <a:pPr marL="0" indent="0">
              <a:buNone/>
            </a:pPr>
            <a:endParaRPr lang="en-US" dirty="0">
              <a:cs typeface="Calibri Light" panose="020F0302020204030204" pitchFamily="34" charset="0"/>
            </a:endParaRP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t>12</a:t>
            </a:fld>
            <a:endParaRPr lang="en-US" dirty="0"/>
          </a:p>
        </p:txBody>
      </p:sp>
    </p:spTree>
    <p:extLst>
      <p:ext uri="{BB962C8B-B14F-4D97-AF65-F5344CB8AC3E}">
        <p14:creationId xmlns:p14="http://schemas.microsoft.com/office/powerpoint/2010/main" val="1028707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B93F41-E51F-CED9-9D71-0EB8F45894C8}"/>
              </a:ext>
            </a:extLst>
          </p:cNvPr>
          <p:cNvSpPr>
            <a:spLocks noGrp="1"/>
          </p:cNvSpPr>
          <p:nvPr>
            <p:ph type="title"/>
          </p:nvPr>
        </p:nvSpPr>
        <p:spPr/>
        <p:txBody>
          <a:bodyPr/>
          <a:lstStyle/>
          <a:p>
            <a:r>
              <a:rPr lang="en-US" dirty="0"/>
              <a:t>Goals and Action Steps</a:t>
            </a:r>
          </a:p>
        </p:txBody>
      </p:sp>
      <p:sp>
        <p:nvSpPr>
          <p:cNvPr id="2" name="Content Placeholder 1">
            <a:extLst>
              <a:ext uri="{FF2B5EF4-FFF2-40B4-BE49-F238E27FC236}">
                <a16:creationId xmlns:a16="http://schemas.microsoft.com/office/drawing/2014/main" id="{4A8A48F6-6293-B263-2A57-4238B85529A2}"/>
              </a:ext>
            </a:extLst>
          </p:cNvPr>
          <p:cNvSpPr>
            <a:spLocks noGrp="1"/>
          </p:cNvSpPr>
          <p:nvPr>
            <p:ph idx="1"/>
          </p:nvPr>
        </p:nvSpPr>
        <p:spPr/>
        <p:txBody>
          <a:bodyPr/>
          <a:lstStyle/>
          <a:p>
            <a:r>
              <a:rPr lang="en-US" dirty="0"/>
              <a:t>CIL staff and the consumer develop goals and action steps together</a:t>
            </a:r>
          </a:p>
          <a:p>
            <a:pPr lvl="1"/>
            <a:r>
              <a:rPr lang="en-US" dirty="0"/>
              <a:t>Consumer’s are encouraged to take the lead </a:t>
            </a:r>
          </a:p>
          <a:p>
            <a:pPr lvl="1"/>
            <a:r>
              <a:rPr lang="en-US" dirty="0"/>
              <a:t>Goals help consumers increase their independence, leadership, empowerment, self-worth, self-esteem, productivity, and advocacy. </a:t>
            </a:r>
          </a:p>
          <a:p>
            <a:r>
              <a:rPr lang="en-US" dirty="0"/>
              <a:t>Goals are what the consumer wants to accomplish, and they have an end date. Services and action steps are a way to achieve a consumer’s goal.</a:t>
            </a:r>
          </a:p>
          <a:p>
            <a:r>
              <a:rPr lang="en-US" dirty="0"/>
              <a:t>Consumers can create multiple goals and receive multiple services from the CIL. </a:t>
            </a:r>
          </a:p>
          <a:p>
            <a:pPr>
              <a:buFont typeface="Arial"/>
            </a:pPr>
            <a:endParaRPr lang="en-US" dirty="0">
              <a:cs typeface="Calibri Light" panose="020F0302020204030204" pitchFamily="34" charset="0"/>
            </a:endParaRPr>
          </a:p>
        </p:txBody>
      </p:sp>
      <p:sp>
        <p:nvSpPr>
          <p:cNvPr id="3" name="Slide Number Placeholder 2">
            <a:extLst>
              <a:ext uri="{FF2B5EF4-FFF2-40B4-BE49-F238E27FC236}">
                <a16:creationId xmlns:a16="http://schemas.microsoft.com/office/drawing/2014/main" id="{C0140D40-0E04-970B-46DA-36C380A19A24}"/>
              </a:ext>
            </a:extLst>
          </p:cNvPr>
          <p:cNvSpPr>
            <a:spLocks noGrp="1"/>
          </p:cNvSpPr>
          <p:nvPr>
            <p:ph type="sldNum" sz="quarter" idx="10"/>
          </p:nvPr>
        </p:nvSpPr>
        <p:spPr/>
        <p:txBody>
          <a:bodyPr/>
          <a:lstStyle/>
          <a:p>
            <a:pPr>
              <a:defRPr/>
            </a:pPr>
            <a:fld id="{F2DF5F09-D78D-44DB-A338-E90D23C46220}" type="slidenum">
              <a:rPr lang="en-US" smtClean="0"/>
              <a:t>13</a:t>
            </a:fld>
            <a:endParaRPr lang="en-US" dirty="0"/>
          </a:p>
        </p:txBody>
      </p:sp>
    </p:spTree>
    <p:extLst>
      <p:ext uri="{BB962C8B-B14F-4D97-AF65-F5344CB8AC3E}">
        <p14:creationId xmlns:p14="http://schemas.microsoft.com/office/powerpoint/2010/main" val="1445914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Goal and Action Step Example: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14</a:t>
            </a:fld>
            <a:endParaRPr lang="en-US" dirty="0"/>
          </a:p>
        </p:txBody>
      </p:sp>
      <p:sp>
        <p:nvSpPr>
          <p:cNvPr id="7" name="Content Placeholder 6"/>
          <p:cNvSpPr>
            <a:spLocks noGrp="1"/>
          </p:cNvSpPr>
          <p:nvPr>
            <p:ph sz="half" idx="1"/>
          </p:nvPr>
        </p:nvSpPr>
        <p:spPr>
          <a:xfrm>
            <a:off x="228600" y="1066800"/>
            <a:ext cx="8719457" cy="5387975"/>
          </a:xfrm>
        </p:spPr>
        <p:txBody>
          <a:bodyPr/>
          <a:lstStyle/>
          <a:p>
            <a:pPr marL="0" indent="0">
              <a:buNone/>
            </a:pPr>
            <a:r>
              <a:rPr lang="en-US" b="1" u="sng" dirty="0"/>
              <a:t>Significant Life Area: Vocational</a:t>
            </a:r>
          </a:p>
          <a:p>
            <a:pPr marL="0" indent="0">
              <a:buNone/>
            </a:pPr>
            <a:r>
              <a:rPr lang="en-US" b="1" u="sng" dirty="0"/>
              <a:t>Goal: </a:t>
            </a:r>
            <a:r>
              <a:rPr lang="en-US" dirty="0"/>
              <a:t>I want to become employed within the next three months so I can have my own money.</a:t>
            </a:r>
          </a:p>
          <a:p>
            <a:pPr marL="0" indent="0">
              <a:buNone/>
            </a:pPr>
            <a:r>
              <a:rPr lang="en-US" b="1" u="sng" dirty="0"/>
              <a:t>Action Steps:</a:t>
            </a:r>
          </a:p>
          <a:p>
            <a:pPr marL="0" indent="0">
              <a:buNone/>
            </a:pPr>
            <a:r>
              <a:rPr lang="en-US" dirty="0"/>
              <a:t>1. I will identify my interests by discussing them with my IL Specialist and making a list.</a:t>
            </a:r>
          </a:p>
          <a:p>
            <a:pPr marL="0" indent="0">
              <a:buNone/>
            </a:pPr>
            <a:r>
              <a:rPr lang="en-US" dirty="0"/>
              <a:t>2. I will identify my marketable skills by:</a:t>
            </a:r>
          </a:p>
          <a:p>
            <a:r>
              <a:rPr lang="en-US" dirty="0"/>
              <a:t>Thinking about which jobs I have had in the past and making a list to discuss with my IL Specialist.</a:t>
            </a:r>
          </a:p>
          <a:p>
            <a:r>
              <a:rPr lang="en-US" dirty="0"/>
              <a:t>Contacting the Vocational Rehabilitation agency to determine if a VR counselor can assist me.</a:t>
            </a:r>
          </a:p>
        </p:txBody>
      </p:sp>
    </p:spTree>
    <p:extLst>
      <p:ext uri="{BB962C8B-B14F-4D97-AF65-F5344CB8AC3E}">
        <p14:creationId xmlns:p14="http://schemas.microsoft.com/office/powerpoint/2010/main" val="2065338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382000" cy="792162"/>
          </a:xfrm>
        </p:spPr>
        <p:txBody>
          <a:bodyPr/>
          <a:lstStyle/>
          <a:p>
            <a:r>
              <a:rPr lang="en-US" sz="2400" dirty="0"/>
              <a:t>Client Assistants Program (CAP)</a:t>
            </a:r>
            <a:endParaRPr lang="en-US" sz="2750" dirty="0"/>
          </a:p>
        </p:txBody>
      </p:sp>
      <p:sp>
        <p:nvSpPr>
          <p:cNvPr id="2" name="Content Placeholder 1"/>
          <p:cNvSpPr>
            <a:spLocks noGrp="1"/>
          </p:cNvSpPr>
          <p:nvPr>
            <p:ph idx="1"/>
          </p:nvPr>
        </p:nvSpPr>
        <p:spPr>
          <a:xfrm>
            <a:off x="228600" y="1143000"/>
            <a:ext cx="8763000" cy="4953000"/>
          </a:xfrm>
        </p:spPr>
        <p:txBody>
          <a:bodyPr/>
          <a:lstStyle/>
          <a:p>
            <a:r>
              <a:rPr lang="en-US" sz="2400" dirty="0"/>
              <a:t>CAP informs people with disabilities about services and assists when a person is experiencing difficulties receiving services funded under the Rehabilitation Act. </a:t>
            </a:r>
          </a:p>
          <a:p>
            <a:r>
              <a:rPr lang="en-US" sz="2400" dirty="0"/>
              <a:t>All CILs must inform individuals seeking or receiving services about the Client Assistance Program and how to contact the CAP.</a:t>
            </a:r>
          </a:p>
          <a:p>
            <a:r>
              <a:rPr lang="en-US" sz="2400" dirty="0"/>
              <a:t>The CIL must include documentation of this notification as part of the CIF.</a:t>
            </a:r>
          </a:p>
          <a:p>
            <a:r>
              <a:rPr lang="en-US" sz="2400" dirty="0"/>
              <a:t>The consumer may complain to the CAP if they feel the CIL is not treating them fairly.</a:t>
            </a:r>
          </a:p>
          <a:p>
            <a:pPr marL="0" indent="0">
              <a:buNone/>
            </a:pPr>
            <a:endParaRPr lang="en-US" sz="25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15</a:t>
            </a:fld>
            <a:endParaRPr lang="en-US" dirty="0"/>
          </a:p>
        </p:txBody>
      </p:sp>
    </p:spTree>
    <p:extLst>
      <p:ext uri="{BB962C8B-B14F-4D97-AF65-F5344CB8AC3E}">
        <p14:creationId xmlns:p14="http://schemas.microsoft.com/office/powerpoint/2010/main" val="2024330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Release of Information Forms</a:t>
            </a:r>
          </a:p>
        </p:txBody>
      </p:sp>
      <p:sp>
        <p:nvSpPr>
          <p:cNvPr id="2" name="Content Placeholder 1"/>
          <p:cNvSpPr>
            <a:spLocks noGrp="1"/>
          </p:cNvSpPr>
          <p:nvPr>
            <p:ph idx="1"/>
          </p:nvPr>
        </p:nvSpPr>
        <p:spPr/>
        <p:txBody>
          <a:bodyPr/>
          <a:lstStyle/>
          <a:p>
            <a:r>
              <a:rPr lang="en-US" dirty="0"/>
              <a:t>A Release of Information is used to obtain or share information that assists CILS in providing services to a consumer, such as:</a:t>
            </a:r>
          </a:p>
          <a:p>
            <a:pPr lvl="1"/>
            <a:r>
              <a:rPr lang="en-US" dirty="0"/>
              <a:t>Photos, medical records, IEP/504 plans, CIL annual Audit, housing, etc. </a:t>
            </a:r>
          </a:p>
          <a:p>
            <a:r>
              <a:rPr lang="en-US" dirty="0"/>
              <a:t>Create and sign separate Release of Information forms for each entity the CIL is requesting information from or providing information to. </a:t>
            </a:r>
          </a:p>
          <a:p>
            <a:r>
              <a:rPr lang="en-US" dirty="0"/>
              <a:t>There may not be a need to release information in some cases.</a:t>
            </a:r>
          </a:p>
          <a:p>
            <a:r>
              <a:rPr lang="en-US" dirty="0"/>
              <a:t>This has legal standing, so the legally responsible person must sign.</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16</a:t>
            </a:fld>
            <a:endParaRPr lang="en-US" dirty="0"/>
          </a:p>
        </p:txBody>
      </p:sp>
    </p:spTree>
    <p:extLst>
      <p:ext uri="{BB962C8B-B14F-4D97-AF65-F5344CB8AC3E}">
        <p14:creationId xmlns:p14="http://schemas.microsoft.com/office/powerpoint/2010/main" val="675219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a:t>Maintaining a Client Information File</a:t>
            </a:r>
            <a:endParaRPr lang="en-US" sz="2400" b="0" dirty="0"/>
          </a:p>
        </p:txBody>
      </p:sp>
      <p:sp>
        <p:nvSpPr>
          <p:cNvPr id="2" name="Content Placeholder 1"/>
          <p:cNvSpPr>
            <a:spLocks noGrp="1"/>
          </p:cNvSpPr>
          <p:nvPr>
            <p:ph idx="1"/>
          </p:nvPr>
        </p:nvSpPr>
        <p:spPr>
          <a:xfrm>
            <a:off x="304800" y="1219200"/>
            <a:ext cx="8610600" cy="5029200"/>
          </a:xfrm>
        </p:spPr>
        <p:txBody>
          <a:bodyPr/>
          <a:lstStyle/>
          <a:p>
            <a:pPr marL="0" indent="0">
              <a:buNone/>
            </a:pPr>
            <a:endParaRPr lang="en-US" sz="2400"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17</a:t>
            </a:fld>
            <a:endParaRPr lang="en-US" dirty="0"/>
          </a:p>
        </p:txBody>
      </p:sp>
      <p:sp>
        <p:nvSpPr>
          <p:cNvPr id="5" name="Content Placeholder 1">
            <a:extLst>
              <a:ext uri="{FF2B5EF4-FFF2-40B4-BE49-F238E27FC236}">
                <a16:creationId xmlns:a16="http://schemas.microsoft.com/office/drawing/2014/main" id="{B2EC0214-25DC-9DEF-2AC6-6926ADB982FA}"/>
              </a:ext>
            </a:extLst>
          </p:cNvPr>
          <p:cNvSpPr txBox="1">
            <a:spLocks/>
          </p:cNvSpPr>
          <p:nvPr/>
        </p:nvSpPr>
        <p:spPr bwMode="auto">
          <a:xfrm>
            <a:off x="228600" y="990600"/>
            <a:ext cx="8610600" cy="5257800"/>
          </a:xfrm>
          <a:prstGeom prst="rect">
            <a:avLst/>
          </a:prstGeom>
          <a:no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har char="•"/>
              <a:defRPr sz="26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4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Document notes (narrative entries) in the CIF for each contact with the consumer.</a:t>
            </a:r>
          </a:p>
          <a:p>
            <a:pPr lvl="1"/>
            <a:r>
              <a:rPr lang="en-US" kern="0" dirty="0"/>
              <a:t>Narratives should show the CIL’s role in developing and achieving the consumer’s goal.</a:t>
            </a:r>
          </a:p>
          <a:p>
            <a:r>
              <a:rPr lang="en-US" kern="0" dirty="0"/>
              <a:t>Review forms and information in the CIF to ensure information is up-to-date.</a:t>
            </a:r>
          </a:p>
          <a:p>
            <a:r>
              <a:rPr lang="en-US" kern="0" dirty="0"/>
              <a:t>Review the ILP with the consumer-Annual reviews are required.</a:t>
            </a:r>
          </a:p>
          <a:p>
            <a:r>
              <a:rPr lang="en-US" dirty="0"/>
              <a:t>The CIF should be closed, and end dates added, if joint activities are not occurring.</a:t>
            </a:r>
          </a:p>
          <a:p>
            <a:r>
              <a:rPr lang="en-US" dirty="0"/>
              <a:t>Closure dates are determined by the CIL.</a:t>
            </a:r>
          </a:p>
          <a:p>
            <a:r>
              <a:rPr lang="en-US" dirty="0"/>
              <a:t>The record may be opened again any time.</a:t>
            </a:r>
          </a:p>
          <a:p>
            <a:pPr marL="0" indent="0">
              <a:buNone/>
            </a:pPr>
            <a:endParaRPr lang="en-US" kern="0" dirty="0"/>
          </a:p>
        </p:txBody>
      </p:sp>
    </p:spTree>
    <p:extLst>
      <p:ext uri="{BB962C8B-B14F-4D97-AF65-F5344CB8AC3E}">
        <p14:creationId xmlns:p14="http://schemas.microsoft.com/office/powerpoint/2010/main" val="2187213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18</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lvl="0">
              <a:defRPr/>
            </a:pPr>
            <a:r>
              <a:rPr lang="en-US" dirty="0"/>
              <a:t>Closing the Client Information File</a:t>
            </a:r>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a:xfrm>
            <a:off x="119743" y="968829"/>
            <a:ext cx="8839200" cy="5562600"/>
          </a:xfrm>
        </p:spPr>
        <p:txBody>
          <a:bodyPr/>
          <a:lstStyle/>
          <a:p>
            <a:r>
              <a:rPr lang="en-US" dirty="0"/>
              <a:t>Close active files when the consumer: achieves goals, requests to discontinue services, moves and doesn’t provide updated contact information, or is deceased. </a:t>
            </a:r>
          </a:p>
          <a:p>
            <a:pPr marL="0" indent="0">
              <a:buNone/>
            </a:pPr>
            <a:endParaRPr lang="en-US" sz="2000" dirty="0"/>
          </a:p>
          <a:p>
            <a:pPr marL="0" indent="0">
              <a:buNone/>
            </a:pPr>
            <a:r>
              <a:rPr lang="en-US" b="1" u="sng" dirty="0"/>
              <a:t>Steps to closing a file:</a:t>
            </a:r>
          </a:p>
          <a:p>
            <a:pPr marL="514350" indent="-514350">
              <a:buFont typeface="+mj-lt"/>
              <a:buAutoNum type="arabicPeriod"/>
            </a:pPr>
            <a:r>
              <a:rPr lang="en-US" dirty="0"/>
              <a:t>Notify the consumer in writing that the CIF will be closed.</a:t>
            </a:r>
          </a:p>
          <a:p>
            <a:pPr marL="514350" indent="-514350">
              <a:buFont typeface="+mj-lt"/>
              <a:buAutoNum type="arabicPeriod"/>
            </a:pPr>
            <a:r>
              <a:rPr lang="en-US" dirty="0"/>
              <a:t>Add a closure note and a signed/dated copy of the closure letter in the CIF. </a:t>
            </a:r>
          </a:p>
          <a:p>
            <a:pPr marL="514350" indent="-514350">
              <a:buFont typeface="+mj-lt"/>
              <a:buAutoNum type="arabicPeriod"/>
            </a:pPr>
            <a:r>
              <a:rPr lang="en-US" dirty="0"/>
              <a:t>Add an end date to the ILP or Goal.</a:t>
            </a:r>
          </a:p>
          <a:p>
            <a:pPr marL="514350" indent="-514350">
              <a:buFont typeface="+mj-lt"/>
              <a:buAutoNum type="arabicPeriod"/>
            </a:pPr>
            <a:r>
              <a:rPr lang="en-US" dirty="0"/>
              <a:t>Add an end date and reason for closure to the CIF. </a:t>
            </a:r>
          </a:p>
          <a:p>
            <a:pPr marL="514350" indent="-514350">
              <a:buFont typeface="+mj-lt"/>
              <a:buAutoNum type="arabicPeriod"/>
            </a:pPr>
            <a:r>
              <a:rPr lang="en-US" dirty="0"/>
              <a:t>Refer consumer to other programs or agencies, as needed.</a:t>
            </a:r>
          </a:p>
          <a:p>
            <a:pPr marL="514350" indent="-514350">
              <a:buFont typeface="+mj-lt"/>
              <a:buAutoNum type="arabicPeriod"/>
            </a:pPr>
            <a:r>
              <a:rPr lang="en-US" dirty="0"/>
              <a:t>Move the file to an inactive status and archive the file. </a:t>
            </a:r>
          </a:p>
          <a:p>
            <a:pPr marL="514350" indent="-514350">
              <a:buFont typeface="+mj-lt"/>
              <a:buAutoNum type="arabicPeriod"/>
            </a:pPr>
            <a:endParaRPr lang="en-US" dirty="0"/>
          </a:p>
          <a:p>
            <a:endParaRPr lang="en-US" sz="2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145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534400" cy="792162"/>
          </a:xfrm>
        </p:spPr>
        <p:txBody>
          <a:bodyPr/>
          <a:lstStyle/>
          <a:p>
            <a:r>
              <a:rPr lang="en-US" dirty="0"/>
              <a:t>Electronic Files</a:t>
            </a:r>
          </a:p>
        </p:txBody>
      </p:sp>
      <p:sp>
        <p:nvSpPr>
          <p:cNvPr id="2" name="Content Placeholder 1"/>
          <p:cNvSpPr>
            <a:spLocks noGrp="1"/>
          </p:cNvSpPr>
          <p:nvPr>
            <p:ph idx="1"/>
          </p:nvPr>
        </p:nvSpPr>
        <p:spPr>
          <a:xfrm>
            <a:off x="304800" y="1066800"/>
            <a:ext cx="8305800" cy="5029200"/>
          </a:xfrm>
        </p:spPr>
        <p:txBody>
          <a:bodyPr/>
          <a:lstStyle/>
          <a:p>
            <a:r>
              <a:rPr lang="en-US" dirty="0"/>
              <a:t>The CIF can be created and maintained either electronically or in written form.</a:t>
            </a:r>
          </a:p>
          <a:p>
            <a:pPr lvl="1"/>
            <a:r>
              <a:rPr lang="en-US" dirty="0"/>
              <a:t>A form of electronic paperwork can be done in DocuSign. </a:t>
            </a:r>
          </a:p>
          <a:p>
            <a:r>
              <a:rPr lang="en-US" dirty="0"/>
              <a:t>Electronic signatures are allowed.</a:t>
            </a:r>
          </a:p>
          <a:p>
            <a:pPr lvl="1"/>
            <a:r>
              <a:rPr lang="en-US" dirty="0"/>
              <a:t>Consumer can use any method to sign the documents, as long as they initiate the process.</a:t>
            </a:r>
            <a:endParaRPr lang="en-US" dirty="0">
              <a:solidFill>
                <a:prstClr val="black"/>
              </a:solidFill>
            </a:endParaRPr>
          </a:p>
          <a:p>
            <a:pPr lvl="1"/>
            <a:r>
              <a:rPr lang="en-US" dirty="0">
                <a:solidFill>
                  <a:prstClr val="black"/>
                </a:solidFill>
              </a:rPr>
              <a:t>Some options for signing: signature pad, touch screen, pre-created signature, or with the use of a mouse and pointer.</a:t>
            </a:r>
            <a:endParaRPr lang="en-US" dirty="0"/>
          </a:p>
          <a:p>
            <a:r>
              <a:rPr lang="en-US" dirty="0"/>
              <a:t>Signatures can be obtained by:</a:t>
            </a:r>
          </a:p>
          <a:p>
            <a:pPr lvl="1"/>
            <a:r>
              <a:rPr lang="en-US" dirty="0"/>
              <a:t>Emailing paperwork to individual to complete and return.</a:t>
            </a:r>
          </a:p>
          <a:p>
            <a:pPr lvl="1"/>
            <a:r>
              <a:rPr lang="en-US" dirty="0"/>
              <a:t>In person electronic signature.</a:t>
            </a:r>
          </a:p>
          <a:p>
            <a:pPr marL="0" indent="0">
              <a:buNone/>
            </a:pPr>
            <a:endParaRPr lang="en-US" sz="23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19</a:t>
            </a:fld>
            <a:endParaRPr lang="en-US" dirty="0"/>
          </a:p>
        </p:txBody>
      </p:sp>
    </p:spTree>
    <p:extLst>
      <p:ext uri="{BB962C8B-B14F-4D97-AF65-F5344CB8AC3E}">
        <p14:creationId xmlns:p14="http://schemas.microsoft.com/office/powerpoint/2010/main" val="269095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0" b="0" dirty="0">
                <a:solidFill>
                  <a:schemeClr val="bg2">
                    <a:lumMod val="20000"/>
                    <a:lumOff val="80000"/>
                  </a:schemeClr>
                </a:solidFill>
                <a:latin typeface="Arial Rounded MT Bold"/>
              </a:rPr>
              <a:t>&gt;&gt; SLIDE / DIAPOSITIVA </a:t>
            </a:r>
            <a:fld id="{3D463472-36BD-4CF6-B188-D29D9C6DE56C}" type="slidenum">
              <a:rPr lang="en-US" sz="1050" b="0" dirty="0">
                <a:solidFill>
                  <a:schemeClr val="bg2">
                    <a:lumMod val="20000"/>
                    <a:lumOff val="80000"/>
                  </a:schemeClr>
                </a:solidFill>
                <a:latin typeface="Arial Rounded MT Bold"/>
              </a:rPr>
              <a:pPr/>
              <a:t>2</a:t>
            </a:fld>
            <a:br>
              <a:rPr lang="en-US" sz="500" dirty="0">
                <a:latin typeface="Verdana" panose="020B0604030504040204" pitchFamily="34" charset="0"/>
                <a:ea typeface="Verdana" panose="020B0604030504040204" pitchFamily="34" charset="0"/>
              </a:rPr>
            </a:br>
            <a:r>
              <a:rPr lang="en-US" dirty="0">
                <a:latin typeface="Calibri"/>
                <a:ea typeface="Verdana"/>
                <a:cs typeface="Calibri"/>
              </a:rPr>
              <a:t>Our Presenter</a:t>
            </a:r>
            <a:endParaRPr lang="en-US" sz="2118" dirty="0">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143000"/>
            <a:ext cx="7726456" cy="4621025"/>
          </a:xfrm>
        </p:spPr>
        <p:txBody>
          <a:bodyPr>
            <a:noAutofit/>
          </a:bodyPr>
          <a:lstStyle/>
          <a:p>
            <a:r>
              <a:rPr lang="en-US" sz="2400" dirty="0">
                <a:solidFill>
                  <a:srgbClr val="000000"/>
                </a:solidFill>
              </a:rPr>
              <a:t>Katie Blank, Senior Manager-IL Dept.</a:t>
            </a:r>
          </a:p>
          <a:p>
            <a:pPr lvl="1"/>
            <a:r>
              <a:rPr lang="en-US" sz="2200" dirty="0">
                <a:solidFill>
                  <a:srgbClr val="000000"/>
                </a:solidFill>
              </a:rPr>
              <a:t>Access Living-115 W. Chicago Ave. Chicago, IL 60654</a:t>
            </a:r>
          </a:p>
          <a:p>
            <a:pPr lvl="1"/>
            <a:r>
              <a:rPr lang="en-US" sz="2200" dirty="0">
                <a:solidFill>
                  <a:srgbClr val="000000"/>
                </a:solidFill>
                <a:hlinkClick r:id="rId3"/>
              </a:rPr>
              <a:t>Kblank@accessliving.org</a:t>
            </a:r>
            <a:endParaRPr lang="en-US" sz="2200" dirty="0">
              <a:solidFill>
                <a:srgbClr val="000000"/>
              </a:solidFill>
            </a:endParaRPr>
          </a:p>
          <a:p>
            <a:pPr lvl="1"/>
            <a:r>
              <a:rPr lang="en-US" sz="2200" dirty="0">
                <a:solidFill>
                  <a:srgbClr val="000000"/>
                </a:solidFill>
              </a:rPr>
              <a:t>312-640-2103</a:t>
            </a:r>
          </a:p>
          <a:p>
            <a:pPr marL="0" indent="0">
              <a:buNone/>
            </a:pPr>
            <a:endParaRPr lang="en-US" sz="1677" b="1" dirty="0">
              <a:solidFill>
                <a:srgbClr val="C00000"/>
              </a:solidFill>
            </a:endParaRPr>
          </a:p>
          <a:p>
            <a:endParaRPr lang="en-US" sz="1677" dirty="0">
              <a:solidFill>
                <a:srgbClr val="000000"/>
              </a:solidFill>
            </a:endParaRPr>
          </a:p>
          <a:p>
            <a:pPr marL="0" indent="0">
              <a:buNone/>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marL="403433" indent="-403433">
              <a:buFont typeface="+mj-lt"/>
              <a:buAutoNum type="arabicPeriod"/>
            </a:pPr>
            <a:endParaRPr lang="en-US" sz="1677" dirty="0"/>
          </a:p>
        </p:txBody>
      </p:sp>
    </p:spTree>
    <p:extLst>
      <p:ext uri="{BB962C8B-B14F-4D97-AF65-F5344CB8AC3E}">
        <p14:creationId xmlns:p14="http://schemas.microsoft.com/office/powerpoint/2010/main" val="4147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Refer to your CILS policies. </a:t>
            </a:r>
          </a:p>
          <a:p>
            <a:r>
              <a:rPr lang="en-US" dirty="0"/>
              <a:t>Youth 18-years-old and under, and adults with guardians, can sign paperwork; except for legal documents (such as, release forms). </a:t>
            </a:r>
          </a:p>
          <a:p>
            <a:r>
              <a:rPr lang="en-US" dirty="0"/>
              <a:t>Consumers 18-years and older, that are their own guardian, can sign all documents. </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20</a:t>
            </a:fld>
            <a:endParaRPr lang="en-US" dirty="0"/>
          </a:p>
        </p:txBody>
      </p:sp>
      <p:sp>
        <p:nvSpPr>
          <p:cNvPr id="4" name="Title 3"/>
          <p:cNvSpPr>
            <a:spLocks noGrp="1"/>
          </p:cNvSpPr>
          <p:nvPr>
            <p:ph type="title"/>
          </p:nvPr>
        </p:nvSpPr>
        <p:spPr/>
        <p:txBody>
          <a:bodyPr/>
          <a:lstStyle/>
          <a:p>
            <a:r>
              <a:rPr lang="en-US" dirty="0"/>
              <a:t>Signatures</a:t>
            </a:r>
          </a:p>
        </p:txBody>
      </p:sp>
    </p:spTree>
    <p:extLst>
      <p:ext uri="{BB962C8B-B14F-4D97-AF65-F5344CB8AC3E}">
        <p14:creationId xmlns:p14="http://schemas.microsoft.com/office/powerpoint/2010/main" val="4197133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8EB8-E8A6-4794-9A3A-ABD392722A6F}"/>
              </a:ext>
            </a:extLst>
          </p:cNvPr>
          <p:cNvSpPr>
            <a:spLocks noGrp="1"/>
          </p:cNvSpPr>
          <p:nvPr>
            <p:ph type="title"/>
          </p:nvPr>
        </p:nvSpPr>
        <p:spPr/>
        <p:txBody>
          <a:bodyPr/>
          <a:lstStyle/>
          <a:p>
            <a:r>
              <a:rPr lang="en-US" sz="800" dirty="0">
                <a:solidFill>
                  <a:schemeClr val="bg2">
                    <a:lumMod val="20000"/>
                    <a:lumOff val="80000"/>
                  </a:schemeClr>
                </a:solidFill>
              </a:rPr>
              <a:t>Slide  </a:t>
            </a:r>
            <a:fld id="{7EAF8DD1-C227-4C2A-B5D4-43A2614D515E}" type="slidenum">
              <a:rPr lang="en-US" sz="800" smtClean="0">
                <a:solidFill>
                  <a:schemeClr val="bg2">
                    <a:lumMod val="20000"/>
                    <a:lumOff val="80000"/>
                  </a:schemeClr>
                </a:solidFill>
              </a:rPr>
              <a:t>21</a:t>
            </a:fld>
            <a:br>
              <a:rPr lang="en-US" sz="800" dirty="0">
                <a:solidFill>
                  <a:srgbClr val="333399"/>
                </a:solidFill>
              </a:rPr>
            </a:br>
            <a:r>
              <a:rPr lang="en-US" dirty="0"/>
              <a:t>Questions?	</a:t>
            </a:r>
          </a:p>
        </p:txBody>
      </p:sp>
      <p:sp>
        <p:nvSpPr>
          <p:cNvPr id="3" name="Content Placeholder 2">
            <a:extLst>
              <a:ext uri="{FF2B5EF4-FFF2-40B4-BE49-F238E27FC236}">
                <a16:creationId xmlns:a16="http://schemas.microsoft.com/office/drawing/2014/main" id="{F60A7658-5B76-4434-80C7-FB51CA658EC4}"/>
              </a:ext>
            </a:extLst>
          </p:cNvPr>
          <p:cNvSpPr>
            <a:spLocks noGrp="1"/>
          </p:cNvSpPr>
          <p:nvPr>
            <p:ph idx="1"/>
          </p:nvPr>
        </p:nvSpPr>
        <p:spPr/>
        <p:txBody>
          <a:bodyPr/>
          <a:lstStyle/>
          <a:p>
            <a:r>
              <a:rPr lang="en-US" sz="3600" dirty="0"/>
              <a:t>What are you curious about? </a:t>
            </a:r>
          </a:p>
          <a:p>
            <a:r>
              <a:rPr lang="en-US" sz="3600" dirty="0"/>
              <a:t>What needs clarification?</a:t>
            </a:r>
          </a:p>
        </p:txBody>
      </p:sp>
    </p:spTree>
    <p:extLst>
      <p:ext uri="{BB962C8B-B14F-4D97-AF65-F5344CB8AC3E}">
        <p14:creationId xmlns:p14="http://schemas.microsoft.com/office/powerpoint/2010/main" val="1115172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https://www.ilru.org/sites/default/files/Consumer%20Information%20Files%20Manual_2020.pdf</a:t>
            </a:r>
            <a:endParaRPr lang="en-US" dirty="0"/>
          </a:p>
          <a:p>
            <a:endParaRPr lang="en-US" dirty="0"/>
          </a:p>
          <a:p>
            <a:r>
              <a:rPr lang="en-US" dirty="0"/>
              <a:t>Sample forms and policies from various CILs:</a:t>
            </a:r>
          </a:p>
          <a:p>
            <a:pPr marL="0" indent="0">
              <a:buNone/>
            </a:pPr>
            <a:r>
              <a:rPr lang="en-US" u="sng" dirty="0">
                <a:hlinkClick r:id="rId3"/>
              </a:rPr>
              <a:t>https://www.ilru.org/resources-consumer-information-files</a:t>
            </a:r>
            <a:endParaRPr lang="en-US" dirty="0"/>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22</a:t>
            </a:fld>
            <a:endParaRPr lang="en-US" dirty="0"/>
          </a:p>
        </p:txBody>
      </p:sp>
      <p:sp>
        <p:nvSpPr>
          <p:cNvPr id="4" name="Title 3"/>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891366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23</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Evaluation Survey</a:t>
            </a:r>
            <a:endParaRPr lang="en-US" sz="2118"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365590"/>
            <a:ext cx="8396082" cy="4752822"/>
          </a:xfrm>
        </p:spPr>
        <p:txBody>
          <a:bodyPr>
            <a:noAutofit/>
          </a:bodyPr>
          <a:lstStyle/>
          <a:p>
            <a:pPr marL="0" indent="0">
              <a:buNone/>
            </a:pPr>
            <a:r>
              <a:rPr lang="en-US" sz="2400" dirty="0"/>
              <a:t>Your feedback on this webinar is important to us. At the end of the presentation, you will have the opportunity to complete a brief evaluation survey.</a:t>
            </a:r>
          </a:p>
          <a:p>
            <a:pPr marL="0" indent="0">
              <a:buNone/>
            </a:pPr>
            <a:r>
              <a:rPr lang="en-US" sz="2400" dirty="0"/>
              <a:t>Evaluation Link:  </a:t>
            </a:r>
            <a:r>
              <a:rPr lang="en-US" sz="2400" dirty="0">
                <a:hlinkClick r:id="rId3"/>
              </a:rPr>
              <a:t>https://uthtmc.az1.qualtrics.com/jfe/form/SV_ewEcd7v7yPWKitU</a:t>
            </a: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s-ES" sz="1677" dirty="0"/>
          </a:p>
          <a:p>
            <a:pPr marL="0" indent="0">
              <a:buNone/>
            </a:pPr>
            <a:endParaRPr lang="en-US" sz="1677" dirty="0"/>
          </a:p>
        </p:txBody>
      </p:sp>
      <p:pic>
        <p:nvPicPr>
          <p:cNvPr id="1028" name="Picture 4" descr="QR Code for survey link">
            <a:extLst>
              <a:ext uri="{FF2B5EF4-FFF2-40B4-BE49-F238E27FC236}">
                <a16:creationId xmlns:a16="http://schemas.microsoft.com/office/drawing/2014/main" id="{F8105B35-6CE1-24C9-40D8-1A92E077D4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7050" y="3603812"/>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315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824" dirty="0">
                <a:solidFill>
                  <a:schemeClr val="bg1">
                    <a:lumMod val="75000"/>
                  </a:schemeClr>
                </a:solidFill>
                <a:latin typeface="Arial Rounded MT Bold" panose="020F0704030504030204" pitchFamily="34" charset="0"/>
              </a:rPr>
            </a:br>
            <a:br>
              <a:rPr lang="en-US" sz="2824" dirty="0">
                <a:solidFill>
                  <a:schemeClr val="bg1">
                    <a:lumMod val="75000"/>
                  </a:schemeClr>
                </a:solidFill>
                <a:latin typeface="Arial Rounded MT Bold" panose="020F0704030504030204" pitchFamily="34" charset="0"/>
              </a:rPr>
            </a:br>
            <a:r>
              <a:rPr lang="en-US" sz="1059" b="0" dirty="0">
                <a:solidFill>
                  <a:schemeClr val="bg2">
                    <a:lumMod val="20000"/>
                    <a:lumOff val="80000"/>
                  </a:schemeClr>
                </a:solidFill>
                <a:latin typeface="Arial Rounded MT Bold" panose="020F0704030504030204" pitchFamily="34" charset="0"/>
              </a:rPr>
              <a:t>&gt;&gt; SLIDE / DIAPOSITIVA </a:t>
            </a:r>
            <a:fld id="{734C42DE-C50E-4E5E-A32B-7D4934F4E058}" type="slidenum">
              <a:rPr lang="en-US" sz="1059" b="0">
                <a:solidFill>
                  <a:schemeClr val="bg2">
                    <a:lumMod val="20000"/>
                    <a:lumOff val="80000"/>
                  </a:schemeClr>
                </a:solidFill>
                <a:latin typeface="Arial Rounded MT Bold" panose="020F0704030504030204" pitchFamily="34" charset="0"/>
              </a:rPr>
              <a:pPr/>
              <a:t>24</a:t>
            </a:fld>
            <a:br>
              <a:rPr lang="en-US" sz="2824" dirty="0">
                <a:latin typeface="Verdana" panose="020B0604030504040204" pitchFamily="34" charset="0"/>
                <a:ea typeface="Verdana" panose="020B0604030504040204" pitchFamily="34" charset="0"/>
              </a:rPr>
            </a:br>
            <a:r>
              <a:rPr lang="en-US" altLang="en-US" sz="2820" dirty="0">
                <a:cs typeface="Calibri" panose="020F0502020204030204" pitchFamily="34" charset="0"/>
              </a:rPr>
              <a:t>Training P</a:t>
            </a:r>
            <a:r>
              <a:rPr lang="en-US" sz="2820" dirty="0">
                <a:ea typeface="Verdana" panose="020B0604030504040204" pitchFamily="34" charset="0"/>
                <a:cs typeface="Calibri" panose="020F0502020204030204" pitchFamily="34" charset="0"/>
              </a:rPr>
              <a:t>resented by IL-NET:</a:t>
            </a:r>
            <a:br>
              <a:rPr lang="en-US" altLang="en-US" sz="2118" dirty="0">
                <a:latin typeface="Verdana" panose="020B0604030504040204" pitchFamily="34" charset="0"/>
                <a:ea typeface="Verdana" panose="020B0604030504040204" pitchFamily="34" charset="0"/>
                <a:cs typeface="Arial" charset="0"/>
              </a:rPr>
            </a:br>
            <a:br>
              <a:rPr lang="en-US" altLang="en-US" sz="2118" dirty="0">
                <a:latin typeface="Verdana" panose="020B0604030504040204" pitchFamily="34" charset="0"/>
                <a:ea typeface="Verdana" panose="020B0604030504040204" pitchFamily="34" charset="0"/>
                <a:cs typeface="Arial" charset="0"/>
              </a:rPr>
            </a:br>
            <a:br>
              <a:rPr lang="en-US" altLang="en-US" sz="2118" dirty="0">
                <a:solidFill>
                  <a:srgbClr val="333399"/>
                </a:solidFill>
                <a:latin typeface="Verdana" panose="020B0604030504040204" pitchFamily="34" charset="0"/>
                <a:ea typeface="Verdana" panose="020B0604030504040204" pitchFamily="34" charset="0"/>
                <a:cs typeface="Arial" charset="0"/>
              </a:rPr>
            </a:br>
            <a:endParaRPr lang="en-US" sz="2824" dirty="0">
              <a:latin typeface="Verdana" panose="020B0604030504040204" pitchFamily="34" charset="0"/>
              <a:ea typeface="Verdana" panose="020B0604030504040204" pitchFamily="34" charset="0"/>
            </a:endParaRPr>
          </a:p>
        </p:txBody>
      </p:sp>
      <p:sp>
        <p:nvSpPr>
          <p:cNvPr id="7" name="Content Placeholder 6">
            <a:extLst>
              <a:ext uri="{FF2B5EF4-FFF2-40B4-BE49-F238E27FC236}">
                <a16:creationId xmlns:a16="http://schemas.microsoft.com/office/drawing/2014/main" id="{8F8A34FA-5A16-82B5-71A5-B5E0DA19A42C}"/>
              </a:ext>
            </a:extLst>
          </p:cNvPr>
          <p:cNvSpPr>
            <a:spLocks noGrp="1"/>
          </p:cNvSpPr>
          <p:nvPr>
            <p:ph idx="1"/>
          </p:nvPr>
        </p:nvSpPr>
        <p:spPr/>
        <p:txBody>
          <a:bodyPr>
            <a:normAutofit/>
          </a:bodyPr>
          <a:lstStyle/>
          <a:p>
            <a:pPr marL="0" indent="0">
              <a:buNone/>
            </a:pPr>
            <a:r>
              <a:rPr lang="en-US" sz="2400" dirty="0">
                <a:solidFill>
                  <a:srgbClr val="000000"/>
                </a:solidFill>
              </a:rPr>
              <a:t>The IL-NET National Training and Technical Assistance (T&amp;TA) Center for Independent Living is operated by ILRU (Independent Living Research Utilization) in partnership with the National Council on Independent Living, the Association of Programs for Rural Independent Living, the University of Montana Rural Institute/RTC Rural and a consultant network of subject-matter experts.</a:t>
            </a:r>
          </a:p>
          <a:p>
            <a:pPr marL="0" indent="0">
              <a:buNone/>
            </a:pPr>
            <a:endParaRPr lang="en-US" sz="2400" dirty="0">
              <a:solidFill>
                <a:srgbClr val="000000"/>
              </a:solidFill>
            </a:endParaRPr>
          </a:p>
          <a:p>
            <a:pPr marL="0" indent="0">
              <a:buNone/>
            </a:pPr>
            <a:r>
              <a:rPr lang="en-US" sz="2400" dirty="0">
                <a:solidFill>
                  <a:srgbClr val="000000"/>
                </a:solidFill>
              </a:rPr>
              <a:t>The IL-NET T&amp;TA Center provides training and technical assistance to centers for independent living, statewide independent living councils, and designated state entities.</a:t>
            </a:r>
          </a:p>
          <a:p>
            <a:pPr marL="0" indent="0">
              <a:buNone/>
            </a:pPr>
            <a:endParaRPr lang="en-US" sz="2400" dirty="0">
              <a:solidFill>
                <a:srgbClr val="000000"/>
              </a:solidFill>
            </a:endParaRPr>
          </a:p>
          <a:p>
            <a:pPr marL="0" indent="0">
              <a:buNone/>
            </a:pPr>
            <a:endParaRPr lang="en-US" sz="2400" dirty="0">
              <a:solidFill>
                <a:srgbClr val="000000"/>
              </a:solidFill>
            </a:endParaRPr>
          </a:p>
          <a:p>
            <a:pPr marL="0" indent="0">
              <a:buNone/>
            </a:pPr>
            <a:endParaRPr lang="en-US" sz="1800" dirty="0">
              <a:solidFill>
                <a:srgbClr val="000000"/>
              </a:solidFill>
            </a:endParaRPr>
          </a:p>
          <a:p>
            <a:pPr marL="0" indent="0">
              <a:buNone/>
            </a:pPr>
            <a:endParaRPr lang="en-US" sz="1765" dirty="0"/>
          </a:p>
        </p:txBody>
      </p:sp>
    </p:spTree>
    <p:extLst>
      <p:ext uri="{BB962C8B-B14F-4D97-AF65-F5344CB8AC3E}">
        <p14:creationId xmlns:p14="http://schemas.microsoft.com/office/powerpoint/2010/main" val="730106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pPr>
                <a:defRPr/>
              </a:pPr>
              <a:t>25</a:t>
            </a:fld>
            <a:endParaRPr lang="en-US" dirty="0"/>
          </a:p>
        </p:txBody>
      </p:sp>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chemeClr val="bg2">
                    <a:lumMod val="20000"/>
                    <a:lumOff val="80000"/>
                  </a:schemeClr>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chemeClr val="bg2">
                    <a:lumMod val="20000"/>
                    <a:lumOff val="80000"/>
                  </a:schemeClr>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25</a:t>
            </a:fld>
            <a:r>
              <a:rPr kumimoji="0" lang="en-US" sz="800" b="1" i="0" u="none" strike="noStrike" kern="0" cap="none" spc="0" normalizeH="0" baseline="0" noProof="0" dirty="0">
                <a:ln>
                  <a:noFill/>
                </a:ln>
                <a:solidFill>
                  <a:schemeClr val="bg2">
                    <a:lumMod val="20000"/>
                    <a:lumOff val="80000"/>
                  </a:schemeClr>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800" dirty="0">
                <a:ea typeface="ＭＳ Ｐゴシック" pitchFamily="34" charset="-128"/>
              </a:rPr>
              <a:t>	Support for the development of this training was provided by the Department of Health and Human Services, Administration for Community Living under grant numbers </a:t>
            </a:r>
            <a:r>
              <a:rPr lang="en-US" sz="2800" dirty="0"/>
              <a:t>90ILTA0001 and 90ISTA0001</a:t>
            </a:r>
            <a:r>
              <a:rPr lang="en-US" altLang="en-US" sz="280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Developed as part of the IL-NET, an ILRU/NCIL/APRIL National Training and Technical Assistance project.</a:t>
            </a:r>
          </a:p>
          <a:p>
            <a:pPr>
              <a:buFont typeface="Tahoma" pitchFamily="34" charset="0"/>
              <a:buNone/>
            </a:pPr>
            <a:endParaRPr lang="en-US" altLang="en-US" sz="2000" dirty="0">
              <a:ea typeface="ＭＳ Ｐゴシック" pitchFamily="34" charset="-128"/>
            </a:endParaRPr>
          </a:p>
        </p:txBody>
      </p:sp>
    </p:spTree>
    <p:extLst>
      <p:ext uri="{BB962C8B-B14F-4D97-AF65-F5344CB8AC3E}">
        <p14:creationId xmlns:p14="http://schemas.microsoft.com/office/powerpoint/2010/main" val="394205199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3</a:t>
            </a:fld>
            <a:br>
              <a:rPr lang="en-US" sz="529" dirty="0">
                <a:solidFill>
                  <a:schemeClr val="bg1"/>
                </a:solidFill>
                <a:latin typeface="Verdana" panose="020B0604030504040204" pitchFamily="34" charset="0"/>
                <a:ea typeface="Verdana" panose="020B0604030504040204" pitchFamily="34" charset="0"/>
              </a:rPr>
            </a:br>
            <a:r>
              <a:rPr lang="en-US" dirty="0">
                <a:ea typeface="Verdana" panose="020B0604030504040204" pitchFamily="34" charset="0"/>
                <a:cs typeface="Calibri" panose="020F0502020204030204" pitchFamily="34" charset="0"/>
              </a:rPr>
              <a:t>What You Will Learn About Today</a:t>
            </a:r>
            <a:endParaRPr lang="en-US"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r>
              <a:rPr lang="en-US" sz="2400" dirty="0"/>
              <a:t>The start to end process of creating and maintaining a consumer file. </a:t>
            </a:r>
          </a:p>
          <a:p>
            <a:r>
              <a:rPr lang="en-US" sz="2400" dirty="0"/>
              <a:t>Information and Referral (I&amp;R)-When a record is an I&amp;R. </a:t>
            </a:r>
          </a:p>
          <a:p>
            <a:r>
              <a:rPr lang="en-US" sz="2400" dirty="0"/>
              <a:t>Consumer signature requirements for electronic files and when an individual is under 18 or has a guardian. </a:t>
            </a:r>
          </a:p>
          <a:p>
            <a:r>
              <a:rPr lang="en-US" sz="2400" dirty="0"/>
              <a:t>Explanation of an Independent Living Plan vs. a Goal. </a:t>
            </a:r>
          </a:p>
          <a:p>
            <a:endParaRPr lang="en-US" sz="2400" dirty="0">
              <a:highlight>
                <a:srgbClr val="FFFF00"/>
              </a:highlight>
            </a:endParaRPr>
          </a:p>
          <a:p>
            <a:pPr marL="0" indent="0">
              <a:buNone/>
            </a:pPr>
            <a:endParaRPr lang="en-US" sz="1588" dirty="0"/>
          </a:p>
          <a:p>
            <a:pPr marL="403433" indent="-403433">
              <a:buFont typeface="+mj-lt"/>
              <a:buAutoNum type="arabicPeriod"/>
            </a:pPr>
            <a:endParaRPr lang="en-US" sz="1588" dirty="0"/>
          </a:p>
          <a:p>
            <a:pPr marL="403433" indent="-403433">
              <a:buFont typeface="+mj-lt"/>
              <a:buAutoNum type="arabicPeriod"/>
            </a:pPr>
            <a:endParaRPr lang="en-US" sz="1588" dirty="0"/>
          </a:p>
        </p:txBody>
      </p:sp>
    </p:spTree>
    <p:extLst>
      <p:ext uri="{BB962C8B-B14F-4D97-AF65-F5344CB8AC3E}">
        <p14:creationId xmlns:p14="http://schemas.microsoft.com/office/powerpoint/2010/main" val="240179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4</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Evaluation Survey</a:t>
            </a:r>
            <a:endParaRPr lang="en-US" sz="2118" dirty="0">
              <a:solidFill>
                <a:srgbClr val="333399"/>
              </a:solidFill>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365590"/>
            <a:ext cx="8396082" cy="4752822"/>
          </a:xfrm>
        </p:spPr>
        <p:txBody>
          <a:bodyPr>
            <a:noAutofit/>
          </a:bodyPr>
          <a:lstStyle/>
          <a:p>
            <a:pPr marL="0" indent="0">
              <a:buNone/>
            </a:pPr>
            <a:r>
              <a:rPr lang="en-US" sz="2400" dirty="0"/>
              <a:t>Your feedback on this webinar is important to us. At the end of the presentation, you will have the opportunity to complete a brief evaluation survey.</a:t>
            </a:r>
          </a:p>
          <a:p>
            <a:pPr marL="0" indent="0">
              <a:buNone/>
            </a:pPr>
            <a:r>
              <a:rPr lang="en-US" sz="2400" dirty="0"/>
              <a:t>Evaluation Link:  </a:t>
            </a:r>
            <a:r>
              <a:rPr lang="en-US" sz="2400" dirty="0">
                <a:hlinkClick r:id="rId3"/>
              </a:rPr>
              <a:t>https://uthtmc.az1.qualtrics.com/jfe/form/SV_ewEcd7v7yPWKitU</a:t>
            </a: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s-ES" sz="1677" dirty="0"/>
          </a:p>
          <a:p>
            <a:pPr marL="0" indent="0">
              <a:buNone/>
            </a:pPr>
            <a:endParaRPr lang="en-US" sz="1677" dirty="0"/>
          </a:p>
        </p:txBody>
      </p:sp>
      <p:pic>
        <p:nvPicPr>
          <p:cNvPr id="1028" name="Picture 4" descr="QR Code for survey link">
            <a:extLst>
              <a:ext uri="{FF2B5EF4-FFF2-40B4-BE49-F238E27FC236}">
                <a16:creationId xmlns:a16="http://schemas.microsoft.com/office/drawing/2014/main" id="{F8105B35-6CE1-24C9-40D8-1A92E077D4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7050" y="3603812"/>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6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059" b="0" dirty="0">
                <a:solidFill>
                  <a:schemeClr val="bg2">
                    <a:lumMod val="20000"/>
                    <a:lumOff val="80000"/>
                  </a:schemeClr>
                </a:solidFill>
                <a:latin typeface="Arial Rounded MT Bold" panose="020F0704030504030204" pitchFamily="34" charset="0"/>
              </a:rPr>
              <a:t>&gt;&gt; SLIDE / DIAPOSITIVA </a:t>
            </a:r>
            <a:fld id="{3D463472-36BD-4CF6-B188-D29D9C6DE56C}" type="slidenum">
              <a:rPr lang="en-US" sz="1059" b="0">
                <a:solidFill>
                  <a:schemeClr val="bg2">
                    <a:lumMod val="20000"/>
                    <a:lumOff val="80000"/>
                  </a:schemeClr>
                </a:solidFill>
                <a:latin typeface="Arial Rounded MT Bold" panose="020F0704030504030204" pitchFamily="34" charset="0"/>
              </a:rPr>
              <a:pPr/>
              <a:t>5</a:t>
            </a:fld>
            <a:br>
              <a:rPr lang="en-US" sz="529" dirty="0">
                <a:solidFill>
                  <a:schemeClr val="bg1"/>
                </a:solidFill>
                <a:latin typeface="Verdana" panose="020B0604030504040204" pitchFamily="34" charset="0"/>
                <a:ea typeface="Verdana" panose="020B0604030504040204" pitchFamily="34" charset="0"/>
              </a:rPr>
            </a:br>
            <a:r>
              <a:rPr lang="en-US" sz="2824" dirty="0">
                <a:ea typeface="Verdana" panose="020B0604030504040204" pitchFamily="34" charset="0"/>
                <a:cs typeface="Calibri" panose="020F0502020204030204" pitchFamily="34" charset="0"/>
              </a:rPr>
              <a:t>General Reminders</a:t>
            </a:r>
            <a:endParaRPr lang="en-US" sz="2118" dirty="0">
              <a:ea typeface="Verdana" panose="020B060403050404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745191" y="1143000"/>
            <a:ext cx="7726456" cy="4621025"/>
          </a:xfrm>
        </p:spPr>
        <p:txBody>
          <a:bodyPr>
            <a:noAutofit/>
          </a:bodyPr>
          <a:lstStyle/>
          <a:p>
            <a:r>
              <a:rPr lang="en-US" sz="2400" b="1" dirty="0">
                <a:solidFill>
                  <a:srgbClr val="000000"/>
                </a:solidFill>
              </a:rPr>
              <a:t>Accessibility</a:t>
            </a:r>
          </a:p>
          <a:p>
            <a:pPr lvl="1"/>
            <a:r>
              <a:rPr lang="en-US" dirty="0">
                <a:solidFill>
                  <a:srgbClr val="000000"/>
                </a:solidFill>
              </a:rPr>
              <a:t>Captions can be accessed through Zoom. The link is in your agenda. A full transcript can be downloaded following the meeting. </a:t>
            </a:r>
          </a:p>
          <a:p>
            <a:pPr lvl="1"/>
            <a:r>
              <a:rPr lang="en-US" dirty="0">
                <a:solidFill>
                  <a:srgbClr val="000000"/>
                </a:solidFill>
              </a:rPr>
              <a:t>Provide a visual description when introducing yourself</a:t>
            </a:r>
          </a:p>
          <a:p>
            <a:pPr lvl="1"/>
            <a:r>
              <a:rPr lang="en-US" dirty="0">
                <a:solidFill>
                  <a:srgbClr val="000000"/>
                </a:solidFill>
              </a:rPr>
              <a:t>Share your pronouns</a:t>
            </a:r>
          </a:p>
          <a:p>
            <a:pPr marL="342900" lvl="1" indent="-342900">
              <a:buChar char="•"/>
            </a:pPr>
            <a:r>
              <a:rPr lang="en-US" b="1" dirty="0">
                <a:solidFill>
                  <a:srgbClr val="000000"/>
                </a:solidFill>
                <a:ea typeface="+mn-ea"/>
                <a:cs typeface="+mn-cs"/>
              </a:rPr>
              <a:t>Open to Learn</a:t>
            </a:r>
          </a:p>
          <a:p>
            <a:pPr lvl="1"/>
            <a:r>
              <a:rPr lang="en-US" dirty="0">
                <a:solidFill>
                  <a:srgbClr val="000000"/>
                </a:solidFill>
              </a:rPr>
              <a:t>The group contains all levels of experience and backgrounds.  </a:t>
            </a:r>
          </a:p>
          <a:p>
            <a:pPr lvl="1"/>
            <a:r>
              <a:rPr lang="en-US" dirty="0">
                <a:solidFill>
                  <a:srgbClr val="000000"/>
                </a:solidFill>
              </a:rPr>
              <a:t>This is a learning environment, and all questions are appropriate and expected. </a:t>
            </a:r>
          </a:p>
          <a:p>
            <a:pPr marL="0" indent="0">
              <a:buNone/>
            </a:pPr>
            <a:endParaRPr lang="en-US" sz="1677" b="1" dirty="0">
              <a:solidFill>
                <a:srgbClr val="C00000"/>
              </a:solidFill>
            </a:endParaRPr>
          </a:p>
          <a:p>
            <a:endParaRPr lang="en-US" sz="1677" dirty="0">
              <a:solidFill>
                <a:srgbClr val="000000"/>
              </a:solidFill>
            </a:endParaRPr>
          </a:p>
          <a:p>
            <a:pPr marL="0" indent="0">
              <a:buNone/>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algn="l">
              <a:buFont typeface="Arial" panose="020B0604020202020204" pitchFamily="34" charset="0"/>
              <a:buChar char="•"/>
            </a:pPr>
            <a:endParaRPr lang="en-US" sz="1677" dirty="0">
              <a:solidFill>
                <a:srgbClr val="000000"/>
              </a:solidFill>
            </a:endParaRPr>
          </a:p>
          <a:p>
            <a:pPr marL="403433" indent="-403433">
              <a:buFont typeface="+mj-lt"/>
              <a:buAutoNum type="arabicPeriod"/>
            </a:pPr>
            <a:endParaRPr lang="en-US" sz="1677" dirty="0"/>
          </a:p>
        </p:txBody>
      </p:sp>
    </p:spTree>
    <p:extLst>
      <p:ext uri="{BB962C8B-B14F-4D97-AF65-F5344CB8AC3E}">
        <p14:creationId xmlns:p14="http://schemas.microsoft.com/office/powerpoint/2010/main" val="3130621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solidFill>
              </a:rPr>
              <a:t>Slide </a:t>
            </a:r>
            <a:fld id="{5C4E2529-75FB-4CE9-BFFA-C05EC0CFBC0B}" type="slidenum">
              <a:rPr lang="en-US" sz="800" smtClean="0">
                <a:solidFill>
                  <a:schemeClr val="bg1"/>
                </a:solidFill>
              </a:rPr>
              <a:t>6</a:t>
            </a:fld>
            <a:r>
              <a:rPr lang="en-US" sz="800" dirty="0">
                <a:solidFill>
                  <a:schemeClr val="bg1"/>
                </a:solidFill>
              </a:rPr>
              <a:t> </a:t>
            </a:r>
            <a:br>
              <a:rPr lang="en-US" sz="2800" dirty="0">
                <a:solidFill>
                  <a:schemeClr val="bg1">
                    <a:lumMod val="95000"/>
                  </a:schemeClr>
                </a:solidFill>
              </a:rPr>
            </a:br>
            <a:r>
              <a:rPr lang="en-US" dirty="0"/>
              <a:t>Other things to remember…</a:t>
            </a:r>
          </a:p>
        </p:txBody>
      </p:sp>
      <p:sp>
        <p:nvSpPr>
          <p:cNvPr id="2" name="Content Placeholder 1"/>
          <p:cNvSpPr>
            <a:spLocks noGrp="1"/>
          </p:cNvSpPr>
          <p:nvPr>
            <p:ph idx="1"/>
          </p:nvPr>
        </p:nvSpPr>
        <p:spPr>
          <a:xfrm>
            <a:off x="108857" y="1262743"/>
            <a:ext cx="8893627" cy="5447845"/>
          </a:xfrm>
        </p:spPr>
        <p:txBody>
          <a:bodyPr/>
          <a:lstStyle/>
          <a:p>
            <a:pPr marL="0" indent="0">
              <a:buNone/>
            </a:pPr>
            <a:r>
              <a:rPr lang="en-US" dirty="0"/>
              <a:t>Please note that plain language comments may differ from the specific law or regulations. Look at the law and regulations to be sure you understand.</a:t>
            </a:r>
            <a:br>
              <a:rPr lang="en-US" dirty="0"/>
            </a:br>
            <a:r>
              <a:rPr lang="en-US" b="1" dirty="0"/>
              <a:t>IL Network: </a:t>
            </a:r>
          </a:p>
          <a:p>
            <a:pPr marL="0" indent="0">
              <a:buNone/>
            </a:pPr>
            <a:r>
              <a:rPr lang="en-US" dirty="0"/>
              <a:t>*CIL – Center for Independent Living</a:t>
            </a:r>
          </a:p>
          <a:p>
            <a:pPr marL="0" indent="0">
              <a:buNone/>
            </a:pPr>
            <a:r>
              <a:rPr lang="en-US" dirty="0"/>
              <a:t>*ILP-Independent Living Plan</a:t>
            </a:r>
          </a:p>
          <a:p>
            <a:pPr marL="0" indent="0">
              <a:buNone/>
            </a:pPr>
            <a:r>
              <a:rPr lang="en-US" dirty="0"/>
              <a:t>*CAP-Client Assistance Program</a:t>
            </a:r>
          </a:p>
          <a:p>
            <a:pPr marL="0" indent="0">
              <a:buNone/>
            </a:pPr>
            <a:r>
              <a:rPr lang="en-US" dirty="0"/>
              <a:t>*CIF-Consumer Information File </a:t>
            </a:r>
          </a:p>
          <a:p>
            <a:pPr marL="0" indent="0">
              <a:buNone/>
            </a:pPr>
            <a:r>
              <a:rPr lang="en-US" dirty="0"/>
              <a:t>*I&amp;R-Information and Referral </a:t>
            </a:r>
          </a:p>
          <a:p>
            <a:pPr marL="0" indent="0">
              <a:buNone/>
            </a:pPr>
            <a:r>
              <a:rPr lang="en-US" dirty="0"/>
              <a:t>To download a copy of </a:t>
            </a:r>
            <a:r>
              <a:rPr lang="en-US" dirty="0">
                <a:hlinkClick r:id="rId2"/>
              </a:rPr>
              <a:t>common IL acronyms, please visit the ILRU website linked here. </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t>6</a:t>
            </a:fld>
            <a:endParaRPr lang="en-US" dirty="0"/>
          </a:p>
        </p:txBody>
      </p:sp>
    </p:spTree>
    <p:extLst>
      <p:ext uri="{BB962C8B-B14F-4D97-AF65-F5344CB8AC3E}">
        <p14:creationId xmlns:p14="http://schemas.microsoft.com/office/powerpoint/2010/main" val="2626182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a:ea typeface="Tahoma" panose="020B0604030504040204" pitchFamily="34" charset="0"/>
                <a:cs typeface="Calibri Light" panose="020F0302020204030204" pitchFamily="34" charset="0"/>
              </a:rPr>
              <a:t>Consumer Information File (CIF)</a:t>
            </a:r>
            <a:endParaRPr lang="en-US" sz="2600" dirty="0">
              <a:solidFill>
                <a:schemeClr val="accent2"/>
              </a:solidFill>
              <a:ea typeface="Tahoma" panose="020B0604030504040204" pitchFamily="34" charset="0"/>
              <a:cs typeface="Calibri Light" panose="020F0302020204030204" pitchFamily="34" charset="0"/>
            </a:endParaRPr>
          </a:p>
        </p:txBody>
      </p:sp>
      <p:sp>
        <p:nvSpPr>
          <p:cNvPr id="3" name="Content Placeholder 2"/>
          <p:cNvSpPr>
            <a:spLocks noGrp="1"/>
          </p:cNvSpPr>
          <p:nvPr>
            <p:ph idx="1"/>
          </p:nvPr>
        </p:nvSpPr>
        <p:spPr>
          <a:xfrm>
            <a:off x="304800" y="1143000"/>
            <a:ext cx="8610600" cy="5029200"/>
          </a:xfrm>
        </p:spPr>
        <p:txBody>
          <a:bodyPr/>
          <a:lstStyle/>
          <a:p>
            <a:r>
              <a:rPr lang="en-US" dirty="0"/>
              <a:t>Consumer Information File (CIF)-The record maintained for each individual receiving services from a CIL. </a:t>
            </a:r>
          </a:p>
          <a:p>
            <a:r>
              <a:rPr lang="en-US" dirty="0"/>
              <a:t>All consumers need a Consumer Information File, except when the contact is information and referral. </a:t>
            </a:r>
          </a:p>
          <a:p>
            <a:r>
              <a:rPr lang="en-US" dirty="0"/>
              <a:t>This file may be paper or electronic or a combination, depending on your center’s policies.</a:t>
            </a:r>
          </a:p>
          <a:p>
            <a:r>
              <a:rPr lang="en-US" dirty="0"/>
              <a:t>Consumer Control: Guided principles of CILS</a:t>
            </a:r>
          </a:p>
          <a:p>
            <a:r>
              <a:rPr lang="en-US" dirty="0"/>
              <a:t>Follow your CILs policies-ensuring you are staying in compliance with federal statues, regulations, and terms/conditions of the grants awarded to your CIL</a:t>
            </a:r>
          </a:p>
          <a:p>
            <a:pPr marL="0" indent="0">
              <a:buNone/>
            </a:pPr>
            <a:endParaRPr lang="en-US" b="1"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7</a:t>
            </a:fld>
            <a:endParaRPr lang="en-US" dirty="0"/>
          </a:p>
        </p:txBody>
      </p:sp>
    </p:spTree>
    <p:extLst>
      <p:ext uri="{BB962C8B-B14F-4D97-AF65-F5344CB8AC3E}">
        <p14:creationId xmlns:p14="http://schemas.microsoft.com/office/powerpoint/2010/main" val="126582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243B5F-D5B6-5CC9-93DB-07AF172563F5}"/>
              </a:ext>
            </a:extLst>
          </p:cNvPr>
          <p:cNvSpPr>
            <a:spLocks noGrp="1"/>
          </p:cNvSpPr>
          <p:nvPr>
            <p:ph type="title"/>
          </p:nvPr>
        </p:nvSpPr>
        <p:spPr/>
        <p:txBody>
          <a:bodyPr/>
          <a:lstStyle/>
          <a:p>
            <a:r>
              <a:rPr lang="en-US" dirty="0"/>
              <a:t>Information and referral (I&amp;R)</a:t>
            </a:r>
            <a:br>
              <a:rPr lang="en-US" dirty="0"/>
            </a:br>
            <a:endParaRPr lang="en-US" dirty="0"/>
          </a:p>
        </p:txBody>
      </p:sp>
      <p:sp>
        <p:nvSpPr>
          <p:cNvPr id="2" name="Content Placeholder 1">
            <a:extLst>
              <a:ext uri="{FF2B5EF4-FFF2-40B4-BE49-F238E27FC236}">
                <a16:creationId xmlns:a16="http://schemas.microsoft.com/office/drawing/2014/main" id="{F83270CA-EFC0-230E-DFD3-3328766D1D30}"/>
              </a:ext>
            </a:extLst>
          </p:cNvPr>
          <p:cNvSpPr>
            <a:spLocks noGrp="1"/>
          </p:cNvSpPr>
          <p:nvPr>
            <p:ph idx="1"/>
          </p:nvPr>
        </p:nvSpPr>
        <p:spPr/>
        <p:txBody>
          <a:bodyPr/>
          <a:lstStyle/>
          <a:p>
            <a:r>
              <a:rPr lang="en-US" dirty="0"/>
              <a:t>Core service-coordination starts with I&amp;R </a:t>
            </a:r>
          </a:p>
          <a:p>
            <a:r>
              <a:rPr lang="en-US" dirty="0"/>
              <a:t>An I&amp;R is when someone reaches out to your agency for resources, information, or services. </a:t>
            </a:r>
          </a:p>
          <a:p>
            <a:pPr lvl="1"/>
            <a:r>
              <a:rPr lang="en-US" dirty="0"/>
              <a:t>Refer internally to services at your CIL or externally to resources. </a:t>
            </a:r>
          </a:p>
          <a:p>
            <a:pPr lvl="1"/>
            <a:r>
              <a:rPr lang="en-US" dirty="0"/>
              <a:t>Record the time, date, and information collected. *Refer to your CILs policies in case additional information is required. </a:t>
            </a:r>
          </a:p>
          <a:p>
            <a:r>
              <a:rPr lang="en-US" dirty="0"/>
              <a:t>A CIF does not have to be created for an individual receiving I&amp;R assistance. </a:t>
            </a:r>
          </a:p>
          <a:p>
            <a:r>
              <a:rPr lang="en-US" dirty="0"/>
              <a:t>I&amp;R can be provided to individuals that do not have a disability -- agencies, consumers, family members, etc. </a:t>
            </a:r>
          </a:p>
          <a:p>
            <a:endParaRPr lang="en-US" dirty="0"/>
          </a:p>
          <a:p>
            <a:pPr marL="457200" lvl="1" indent="0">
              <a:buNone/>
            </a:pPr>
            <a:endParaRPr lang="en-US" dirty="0"/>
          </a:p>
        </p:txBody>
      </p:sp>
      <p:sp>
        <p:nvSpPr>
          <p:cNvPr id="3" name="Slide Number Placeholder 2">
            <a:extLst>
              <a:ext uri="{FF2B5EF4-FFF2-40B4-BE49-F238E27FC236}">
                <a16:creationId xmlns:a16="http://schemas.microsoft.com/office/drawing/2014/main" id="{B65BCA20-3F2D-B440-8EB6-858C3E3F0AD6}"/>
              </a:ext>
            </a:extLst>
          </p:cNvPr>
          <p:cNvSpPr>
            <a:spLocks noGrp="1"/>
          </p:cNvSpPr>
          <p:nvPr>
            <p:ph type="sldNum" sz="quarter" idx="10"/>
          </p:nvPr>
        </p:nvSpPr>
        <p:spPr/>
        <p:txBody>
          <a:bodyPr/>
          <a:lstStyle/>
          <a:p>
            <a:pPr>
              <a:defRPr/>
            </a:pPr>
            <a:fld id="{F2DF5F09-D78D-44DB-A338-E90D23C46220}" type="slidenum">
              <a:rPr lang="en-US" smtClean="0"/>
              <a:t>8</a:t>
            </a:fld>
            <a:endParaRPr lang="en-US" dirty="0"/>
          </a:p>
        </p:txBody>
      </p:sp>
    </p:spTree>
    <p:extLst>
      <p:ext uri="{BB962C8B-B14F-4D97-AF65-F5344CB8AC3E}">
        <p14:creationId xmlns:p14="http://schemas.microsoft.com/office/powerpoint/2010/main" val="4037822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93A81-C00F-411E-9F84-41FC9DC241AC}"/>
              </a:ext>
            </a:extLst>
          </p:cNvPr>
          <p:cNvSpPr>
            <a:spLocks noGrp="1"/>
          </p:cNvSpPr>
          <p:nvPr>
            <p:ph type="title"/>
          </p:nvPr>
        </p:nvSpPr>
        <p:spPr/>
        <p:txBody>
          <a:bodyPr/>
          <a:lstStyle/>
          <a:p>
            <a:r>
              <a:rPr lang="en-US" dirty="0"/>
              <a:t>Determine Eligibility </a:t>
            </a:r>
          </a:p>
        </p:txBody>
      </p:sp>
      <p:sp>
        <p:nvSpPr>
          <p:cNvPr id="2" name="Content Placeholder 1">
            <a:extLst>
              <a:ext uri="{FF2B5EF4-FFF2-40B4-BE49-F238E27FC236}">
                <a16:creationId xmlns:a16="http://schemas.microsoft.com/office/drawing/2014/main" id="{F66A61C6-E9FA-1DA1-48B6-41E7B34CA42B}"/>
              </a:ext>
            </a:extLst>
          </p:cNvPr>
          <p:cNvSpPr>
            <a:spLocks noGrp="1"/>
          </p:cNvSpPr>
          <p:nvPr>
            <p:ph idx="1"/>
          </p:nvPr>
        </p:nvSpPr>
        <p:spPr/>
        <p:txBody>
          <a:bodyPr/>
          <a:lstStyle/>
          <a:p>
            <a:pPr marL="0" indent="0">
              <a:buNone/>
            </a:pPr>
            <a:r>
              <a:rPr lang="en-US" b="1" u="sng" dirty="0"/>
              <a:t>Eligible For Services: </a:t>
            </a:r>
            <a:endParaRPr lang="en-US" dirty="0"/>
          </a:p>
          <a:p>
            <a:r>
              <a:rPr lang="en-US" dirty="0"/>
              <a:t>The individual has to:</a:t>
            </a:r>
          </a:p>
          <a:p>
            <a:pPr lvl="1"/>
            <a:r>
              <a:rPr lang="en-US" dirty="0"/>
              <a:t>Have a significant disability, not limited to a certain type of disability or circumstance. </a:t>
            </a:r>
          </a:p>
          <a:p>
            <a:pPr lvl="1"/>
            <a:r>
              <a:rPr lang="en-US" dirty="0"/>
              <a:t>Self-disclose or request services</a:t>
            </a:r>
          </a:p>
          <a:p>
            <a:r>
              <a:rPr lang="en-US" dirty="0"/>
              <a:t>Document eligibility in CIF and on the intake form or a separate eligibility determination form (dated and signed by the individual and/or appropriate CIL staff)</a:t>
            </a:r>
          </a:p>
          <a:p>
            <a:r>
              <a:rPr lang="en-US" dirty="0"/>
              <a:t>Refer to your CILs policies for additional eligibility requirements per program.</a:t>
            </a:r>
          </a:p>
          <a:p>
            <a:pPr marL="0" indent="0">
              <a:buNone/>
            </a:pPr>
            <a:endParaRPr lang="en-US" dirty="0"/>
          </a:p>
        </p:txBody>
      </p:sp>
      <p:sp>
        <p:nvSpPr>
          <p:cNvPr id="3" name="Slide Number Placeholder 2">
            <a:extLst>
              <a:ext uri="{FF2B5EF4-FFF2-40B4-BE49-F238E27FC236}">
                <a16:creationId xmlns:a16="http://schemas.microsoft.com/office/drawing/2014/main" id="{BFE2E0F4-C083-799D-B3CA-C7E071986F89}"/>
              </a:ext>
            </a:extLst>
          </p:cNvPr>
          <p:cNvSpPr>
            <a:spLocks noGrp="1"/>
          </p:cNvSpPr>
          <p:nvPr>
            <p:ph type="sldNum" sz="quarter" idx="10"/>
          </p:nvPr>
        </p:nvSpPr>
        <p:spPr/>
        <p:txBody>
          <a:bodyPr/>
          <a:lstStyle/>
          <a:p>
            <a:pPr>
              <a:defRPr/>
            </a:pPr>
            <a:fld id="{F2DF5F09-D78D-44DB-A338-E90D23C46220}" type="slidenum">
              <a:rPr lang="en-US" smtClean="0"/>
              <a:t>9</a:t>
            </a:fld>
            <a:endParaRPr lang="en-US" dirty="0"/>
          </a:p>
        </p:txBody>
      </p:sp>
    </p:spTree>
    <p:extLst>
      <p:ext uri="{BB962C8B-B14F-4D97-AF65-F5344CB8AC3E}">
        <p14:creationId xmlns:p14="http://schemas.microsoft.com/office/powerpoint/2010/main" val="6521743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0B01E772602B488E9AE8CF85FA470D" ma:contentTypeVersion="15" ma:contentTypeDescription="Create a new document." ma:contentTypeScope="" ma:versionID="79434a8485c7eb979f1178c9dc91cfb4">
  <xsd:schema xmlns:xsd="http://www.w3.org/2001/XMLSchema" xmlns:xs="http://www.w3.org/2001/XMLSchema" xmlns:p="http://schemas.microsoft.com/office/2006/metadata/properties" xmlns:ns3="6e0d9e29-3bcd-4bf7-ae53-7f0d4a8264f4" xmlns:ns4="fa1dad62-338c-4d1c-8ec0-56930e2dc308" targetNamespace="http://schemas.microsoft.com/office/2006/metadata/properties" ma:root="true" ma:fieldsID="1d4dc9bad3ae7f5bef84f63c6c0bb597" ns3:_="" ns4:_="">
    <xsd:import namespace="6e0d9e29-3bcd-4bf7-ae53-7f0d4a8264f4"/>
    <xsd:import namespace="fa1dad62-338c-4d1c-8ec0-56930e2dc30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SystemTags" minOccurs="0"/>
                <xsd:element ref="ns3:MediaServiceDateTake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0d9e29-3bcd-4bf7-ae53-7f0d4a8264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a1dad62-338c-4d1c-8ec0-56930e2dc30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9836A2-576D-47CB-9D1E-A583C283F13E}">
  <ds:schemaRefs>
    <ds:schemaRef ds:uri="http://schemas.microsoft.com/office/2006/documentManagement/types"/>
    <ds:schemaRef ds:uri="http://schemas.microsoft.com/office/infopath/2007/PartnerControls"/>
    <ds:schemaRef ds:uri="fa1dad62-338c-4d1c-8ec0-56930e2dc308"/>
    <ds:schemaRef ds:uri="http://purl.org/dc/elements/1.1/"/>
    <ds:schemaRef ds:uri="http://schemas.microsoft.com/office/2006/metadata/properties"/>
    <ds:schemaRef ds:uri="http://purl.org/dc/terms/"/>
    <ds:schemaRef ds:uri="http://schemas.openxmlformats.org/package/2006/metadata/core-properties"/>
    <ds:schemaRef ds:uri="6e0d9e29-3bcd-4bf7-ae53-7f0d4a8264f4"/>
    <ds:schemaRef ds:uri="http://www.w3.org/XML/1998/namespace"/>
    <ds:schemaRef ds:uri="http://purl.org/dc/dcmitype/"/>
  </ds:schemaRefs>
</ds:datastoreItem>
</file>

<file path=customXml/itemProps2.xml><?xml version="1.0" encoding="utf-8"?>
<ds:datastoreItem xmlns:ds="http://schemas.openxmlformats.org/officeDocument/2006/customXml" ds:itemID="{FCEF5AA4-07F2-4A15-B24B-9221DBF8AB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0d9e29-3bcd-4bf7-ae53-7f0d4a8264f4"/>
    <ds:schemaRef ds:uri="fa1dad62-338c-4d1c-8ec0-56930e2dc3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6CE57D2-825A-4630-AE89-05DB7F8402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25662</TotalTime>
  <Words>2062</Words>
  <Application>Microsoft Office PowerPoint</Application>
  <PresentationFormat>On-screen Show (4:3)</PresentationFormat>
  <Paragraphs>200</Paragraphs>
  <Slides>25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ＭＳ Ｐゴシック</vt:lpstr>
      <vt:lpstr>Arial</vt:lpstr>
      <vt:lpstr>Arial Rounded MT Bold</vt:lpstr>
      <vt:lpstr>Calibri</vt:lpstr>
      <vt:lpstr>Calibri Light</vt:lpstr>
      <vt:lpstr>Tahoma</vt:lpstr>
      <vt:lpstr>Verdana</vt:lpstr>
      <vt:lpstr>Default Design</vt:lpstr>
      <vt:lpstr>&gt;&gt; SLIDE / DIAPOSITIVA 1  IL-NET National Training and Technical Assistance Center for Independent Living        </vt:lpstr>
      <vt:lpstr>&gt;&gt; SLIDE / DIAPOSITIVA 2 Our Presenter</vt:lpstr>
      <vt:lpstr>&gt;&gt; SLIDE / DIAPOSITIVA 3 What You Will Learn About Today</vt:lpstr>
      <vt:lpstr>&gt;&gt; SLIDE / DIAPOSITIVA 4 Evaluation Survey</vt:lpstr>
      <vt:lpstr>&gt;&gt; SLIDE / DIAPOSITIVA 5 General Reminders</vt:lpstr>
      <vt:lpstr>Slide 6  Other things to remember…</vt:lpstr>
      <vt:lpstr>Consumer Information File (CIF)</vt:lpstr>
      <vt:lpstr>Information and referral (I&amp;R) </vt:lpstr>
      <vt:lpstr>Determine Eligibility </vt:lpstr>
      <vt:lpstr>Client Information Files Include: </vt:lpstr>
      <vt:lpstr>Independent Living Plan (ILP) vs. Goals</vt:lpstr>
      <vt:lpstr>Independent Living Plan (ILP) vs. Goals Continued</vt:lpstr>
      <vt:lpstr>Goals and Action Steps</vt:lpstr>
      <vt:lpstr>Goal and Action Step Example:</vt:lpstr>
      <vt:lpstr>Client Assistants Program (CAP)</vt:lpstr>
      <vt:lpstr>Release of Information Forms</vt:lpstr>
      <vt:lpstr>Maintaining a Client Information File</vt:lpstr>
      <vt:lpstr>Closing the Client Information File</vt:lpstr>
      <vt:lpstr>Electronic Files</vt:lpstr>
      <vt:lpstr>Signatures</vt:lpstr>
      <vt:lpstr>Slide  21 Questions? </vt:lpstr>
      <vt:lpstr>Resources</vt:lpstr>
      <vt:lpstr>&gt;&gt; SLIDE / DIAPOSITIVA 23 Evaluation Survey</vt:lpstr>
      <vt:lpstr>  &gt;&gt; SLIDE / DIAPOSITIVA 24 Training Presented by IL-NET:   </vt:lpstr>
      <vt:lpstr>Slide  25  IL-NET (CIL-NET and 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McElwee, Paula</cp:lastModifiedBy>
  <cp:revision>656</cp:revision>
  <cp:lastPrinted>2018-03-01T19:49:00Z</cp:lastPrinted>
  <dcterms:created xsi:type="dcterms:W3CDTF">2011-01-05T14:17:00Z</dcterms:created>
  <dcterms:modified xsi:type="dcterms:W3CDTF">2024-02-13T15:51:47Z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y fmtid="{D5CDD505-2E9C-101B-9397-08002B2CF9AE}" pid="3" name="ContentTypeId">
    <vt:lpwstr>0x010100520B01E772602B488E9AE8CF85FA470D</vt:lpwstr>
  </property>
</Properties>
</file>