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626" r:id="rId2"/>
    <p:sldId id="691" r:id="rId3"/>
    <p:sldId id="257" r:id="rId4"/>
    <p:sldId id="276" r:id="rId5"/>
    <p:sldId id="281" r:id="rId6"/>
    <p:sldId id="285" r:id="rId7"/>
    <p:sldId id="286" r:id="rId8"/>
    <p:sldId id="287" r:id="rId9"/>
    <p:sldId id="288" r:id="rId10"/>
    <p:sldId id="519" r:id="rId11"/>
    <p:sldId id="290" r:id="rId12"/>
    <p:sldId id="293" r:id="rId13"/>
    <p:sldId id="294" r:id="rId14"/>
    <p:sldId id="397" r:id="rId15"/>
    <p:sldId id="420" r:id="rId16"/>
    <p:sldId id="382" r:id="rId17"/>
    <p:sldId id="1169" r:id="rId18"/>
    <p:sldId id="384" r:id="rId19"/>
    <p:sldId id="419" r:id="rId20"/>
    <p:sldId id="388" r:id="rId21"/>
    <p:sldId id="1166" r:id="rId22"/>
    <p:sldId id="389" r:id="rId23"/>
    <p:sldId id="390" r:id="rId24"/>
    <p:sldId id="391" r:id="rId25"/>
    <p:sldId id="1168" r:id="rId26"/>
    <p:sldId id="392" r:id="rId27"/>
    <p:sldId id="394" r:id="rId28"/>
    <p:sldId id="1167" r:id="rId29"/>
    <p:sldId id="396" r:id="rId30"/>
    <p:sldId id="518" r:id="rId31"/>
    <p:sldId id="463" r:id="rId32"/>
    <p:sldId id="277" r:id="rId33"/>
    <p:sldId id="274" r:id="rId34"/>
    <p:sldId id="1151" r:id="rId35"/>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09">
          <p15:clr>
            <a:srgbClr val="A4A3A4"/>
          </p15:clr>
        </p15:guide>
        <p15:guide id="4" orient="horz" pos="2976">
          <p15:clr>
            <a:srgbClr val="A4A3A4"/>
          </p15:clr>
        </p15:guide>
        <p15:guide id="5" orient="horz" pos="2957">
          <p15:clr>
            <a:srgbClr val="A4A3A4"/>
          </p15:clr>
        </p15:guide>
        <p15:guide id="6"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Smith" initials="LS" lastIdx="1" clrIdx="0"/>
  <p:cmAuthor id="1" name="Carol Eubanks" initials="CE"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A50021"/>
    <a:srgbClr val="CC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56" autoAdjust="0"/>
    <p:restoredTop sz="86345" autoAdjust="0"/>
  </p:normalViewPr>
  <p:slideViewPr>
    <p:cSldViewPr snapToGrid="0">
      <p:cViewPr varScale="1">
        <p:scale>
          <a:sx n="44" d="100"/>
          <a:sy n="44" d="100"/>
        </p:scale>
        <p:origin x="1502" y="48"/>
      </p:cViewPr>
      <p:guideLst>
        <p:guide orient="horz" pos="2160"/>
        <p:guide pos="2880"/>
      </p:guideLst>
    </p:cSldViewPr>
  </p:slideViewPr>
  <p:outlineViewPr>
    <p:cViewPr>
      <p:scale>
        <a:sx n="33" d="100"/>
        <a:sy n="33" d="100"/>
      </p:scale>
      <p:origin x="0" y="-23722"/>
    </p:cViewPr>
  </p:outlineViewPr>
  <p:notesTextViewPr>
    <p:cViewPr>
      <p:scale>
        <a:sx n="1" d="1"/>
        <a:sy n="1" d="1"/>
      </p:scale>
      <p:origin x="0" y="0"/>
    </p:cViewPr>
  </p:notesTextViewPr>
  <p:notesViewPr>
    <p:cSldViewPr snapToGrid="0">
      <p:cViewPr>
        <p:scale>
          <a:sx n="1" d="2"/>
          <a:sy n="1" d="2"/>
        </p:scale>
        <p:origin x="0" y="0"/>
      </p:cViewPr>
      <p:guideLst>
        <p:guide orient="horz" pos="2928"/>
        <p:guide pos="2208"/>
        <p:guide orient="horz" pos="2909"/>
        <p:guide orient="horz" pos="2976"/>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83" cy="469745"/>
          </a:xfrm>
          <a:prstGeom prst="rect">
            <a:avLst/>
          </a:prstGeom>
        </p:spPr>
        <p:txBody>
          <a:bodyPr vert="horz" lIns="94575" tIns="47288" rIns="94575" bIns="47288" rtlCol="0"/>
          <a:lstStyle>
            <a:lvl1pPr algn="l">
              <a:defRPr sz="1200">
                <a:latin typeface="Arial" panose="020B0604020202020204" pitchFamily="34" charset="0"/>
                <a:cs typeface="+mn-cs"/>
              </a:defRPr>
            </a:lvl1pPr>
          </a:lstStyle>
          <a:p>
            <a:pPr>
              <a:defRPr/>
            </a:pPr>
            <a:endParaRPr lang="en-US" dirty="0">
              <a:latin typeface="Calibri" panose="020F0502020204030204" pitchFamily="34" charset="0"/>
            </a:endParaRPr>
          </a:p>
        </p:txBody>
      </p:sp>
      <p:sp>
        <p:nvSpPr>
          <p:cNvPr id="3" name="Date Placeholder 2"/>
          <p:cNvSpPr>
            <a:spLocks noGrp="1"/>
          </p:cNvSpPr>
          <p:nvPr>
            <p:ph type="dt" sz="quarter" idx="1"/>
          </p:nvPr>
        </p:nvSpPr>
        <p:spPr>
          <a:xfrm>
            <a:off x="4022486" y="0"/>
            <a:ext cx="3078383" cy="469745"/>
          </a:xfrm>
          <a:prstGeom prst="rect">
            <a:avLst/>
          </a:prstGeom>
        </p:spPr>
        <p:txBody>
          <a:bodyPr vert="horz" lIns="94575" tIns="47288" rIns="94575" bIns="47288" rtlCol="0"/>
          <a:lstStyle>
            <a:lvl1pPr algn="r">
              <a:defRPr sz="1200">
                <a:latin typeface="Arial" panose="020B0604020202020204" pitchFamily="34" charset="0"/>
                <a:cs typeface="+mn-cs"/>
              </a:defRPr>
            </a:lvl1pPr>
          </a:lstStyle>
          <a:p>
            <a:pPr>
              <a:defRPr/>
            </a:pPr>
            <a:fld id="{865A7DD1-600C-42FF-9D9D-BFB743C0A4FC}" type="datetimeFigureOut">
              <a:rPr lang="en-US">
                <a:latin typeface="Calibri" panose="020F0502020204030204" pitchFamily="34" charset="0"/>
              </a:rPr>
              <a:t>10/18/2023</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1" y="8917127"/>
            <a:ext cx="3078383" cy="469745"/>
          </a:xfrm>
          <a:prstGeom prst="rect">
            <a:avLst/>
          </a:prstGeom>
        </p:spPr>
        <p:txBody>
          <a:bodyPr vert="horz" lIns="94575" tIns="47288" rIns="94575" bIns="47288" rtlCol="0" anchor="b"/>
          <a:lstStyle>
            <a:lvl1pPr algn="l">
              <a:defRPr sz="1200">
                <a:latin typeface="Arial" panose="020B0604020202020204" pitchFamily="34" charset="0"/>
                <a:cs typeface="+mn-cs"/>
              </a:defRPr>
            </a:lvl1pPr>
          </a:lstStyle>
          <a:p>
            <a:pPr>
              <a:defRPr/>
            </a:pPr>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4022486" y="8917127"/>
            <a:ext cx="3078383" cy="469745"/>
          </a:xfrm>
          <a:prstGeom prst="rect">
            <a:avLst/>
          </a:prstGeom>
        </p:spPr>
        <p:txBody>
          <a:bodyPr vert="horz" lIns="94575" tIns="47288" rIns="94575" bIns="47288" rtlCol="0" anchor="b"/>
          <a:lstStyle>
            <a:lvl1pPr algn="r">
              <a:defRPr sz="1200">
                <a:latin typeface="Arial" panose="020B0604020202020204" pitchFamily="34" charset="0"/>
                <a:cs typeface="+mn-cs"/>
              </a:defRPr>
            </a:lvl1pPr>
          </a:lstStyle>
          <a:p>
            <a:pPr>
              <a:defRPr/>
            </a:pPr>
            <a:fld id="{8358C2DD-14E5-490D-A181-3A78FEFD9465}" type="slidenum">
              <a:rPr lang="en-US">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78383" cy="469745"/>
          </a:xfrm>
          <a:prstGeom prst="rect">
            <a:avLst/>
          </a:prstGeom>
          <a:noFill/>
          <a:ln w="9525">
            <a:noFill/>
            <a:miter lim="800000"/>
          </a:ln>
          <a:effectLst/>
        </p:spPr>
        <p:txBody>
          <a:bodyPr vert="horz" wrap="square" lIns="94575" tIns="47288" rIns="94575" bIns="47288" numCol="1" anchor="t" anchorCtr="0" compatLnSpc="1"/>
          <a:lstStyle>
            <a:lvl1pPr>
              <a:defRPr sz="1200">
                <a:latin typeface="Calibri" panose="020F0502020204030204" pitchFamily="34" charset="0"/>
                <a:cs typeface="+mn-cs"/>
              </a:defRPr>
            </a:lvl1pPr>
          </a:lstStyle>
          <a:p>
            <a:pPr>
              <a:defRPr/>
            </a:pPr>
            <a:endParaRPr lang="en-US" dirty="0"/>
          </a:p>
        </p:txBody>
      </p:sp>
      <p:sp>
        <p:nvSpPr>
          <p:cNvPr id="26627" name="Rectangle 3"/>
          <p:cNvSpPr>
            <a:spLocks noGrp="1" noChangeArrowheads="1"/>
          </p:cNvSpPr>
          <p:nvPr>
            <p:ph type="dt" idx="1"/>
          </p:nvPr>
        </p:nvSpPr>
        <p:spPr bwMode="auto">
          <a:xfrm>
            <a:off x="4022486" y="0"/>
            <a:ext cx="3078383" cy="469745"/>
          </a:xfrm>
          <a:prstGeom prst="rect">
            <a:avLst/>
          </a:prstGeom>
          <a:noFill/>
          <a:ln w="9525">
            <a:noFill/>
            <a:miter lim="800000"/>
          </a:ln>
          <a:effectLst/>
        </p:spPr>
        <p:txBody>
          <a:bodyPr vert="horz" wrap="square" lIns="94575" tIns="47288" rIns="94575" bIns="47288" numCol="1" anchor="t" anchorCtr="0" compatLnSpc="1"/>
          <a:lstStyle>
            <a:lvl1pPr algn="r">
              <a:defRPr sz="1200">
                <a:latin typeface="Calibri" panose="020F0502020204030204" pitchFamily="34"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204913" y="703263"/>
            <a:ext cx="4692650" cy="3521075"/>
          </a:xfrm>
          <a:prstGeom prst="rect">
            <a:avLst/>
          </a:prstGeom>
          <a:noFill/>
          <a:ln w="9525">
            <a:solidFill>
              <a:srgbClr val="000000"/>
            </a:solidFill>
            <a:miter lim="800000"/>
          </a:ln>
        </p:spPr>
      </p:sp>
      <p:sp>
        <p:nvSpPr>
          <p:cNvPr id="26629" name="Rectangle 5"/>
          <p:cNvSpPr>
            <a:spLocks noGrp="1" noChangeArrowheads="1"/>
          </p:cNvSpPr>
          <p:nvPr>
            <p:ph type="body" sz="quarter" idx="3"/>
          </p:nvPr>
        </p:nvSpPr>
        <p:spPr bwMode="auto">
          <a:xfrm>
            <a:off x="710891" y="4460168"/>
            <a:ext cx="5680693" cy="4224494"/>
          </a:xfrm>
          <a:prstGeom prst="rect">
            <a:avLst/>
          </a:prstGeom>
          <a:noFill/>
          <a:ln w="9525">
            <a:noFill/>
            <a:miter lim="800000"/>
          </a:ln>
          <a:effectLst/>
        </p:spPr>
        <p:txBody>
          <a:bodyPr vert="horz" wrap="square" lIns="94575" tIns="47288" rIns="94575" bIns="47288" numCol="1" anchor="t" anchorCtr="0" compatLnSpc="1"/>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6630" name="Rectangle 6"/>
          <p:cNvSpPr>
            <a:spLocks noGrp="1" noChangeArrowheads="1"/>
          </p:cNvSpPr>
          <p:nvPr>
            <p:ph type="ftr" sz="quarter" idx="4"/>
          </p:nvPr>
        </p:nvSpPr>
        <p:spPr bwMode="auto">
          <a:xfrm>
            <a:off x="1" y="8917127"/>
            <a:ext cx="3078383" cy="469745"/>
          </a:xfrm>
          <a:prstGeom prst="rect">
            <a:avLst/>
          </a:prstGeom>
          <a:noFill/>
          <a:ln w="9525">
            <a:noFill/>
            <a:miter lim="800000"/>
          </a:ln>
          <a:effectLst/>
        </p:spPr>
        <p:txBody>
          <a:bodyPr vert="horz" wrap="square" lIns="94575" tIns="47288" rIns="94575" bIns="47288" numCol="1" anchor="b" anchorCtr="0" compatLnSpc="1"/>
          <a:lstStyle>
            <a:lvl1pPr>
              <a:defRPr sz="1200">
                <a:latin typeface="Calibri" panose="020F0502020204030204" pitchFamily="34" charset="0"/>
                <a:cs typeface="+mn-cs"/>
              </a:defRPr>
            </a:lvl1pPr>
          </a:lstStyle>
          <a:p>
            <a:pPr>
              <a:defRPr/>
            </a:pPr>
            <a:endParaRPr lang="en-US" dirty="0"/>
          </a:p>
        </p:txBody>
      </p:sp>
      <p:sp>
        <p:nvSpPr>
          <p:cNvPr id="26631" name="Rectangle 7"/>
          <p:cNvSpPr>
            <a:spLocks noGrp="1" noChangeArrowheads="1"/>
          </p:cNvSpPr>
          <p:nvPr>
            <p:ph type="sldNum" sz="quarter" idx="5"/>
          </p:nvPr>
        </p:nvSpPr>
        <p:spPr bwMode="auto">
          <a:xfrm>
            <a:off x="4022486" y="8917127"/>
            <a:ext cx="3078383" cy="469745"/>
          </a:xfrm>
          <a:prstGeom prst="rect">
            <a:avLst/>
          </a:prstGeom>
          <a:noFill/>
          <a:ln w="9525">
            <a:noFill/>
            <a:miter lim="800000"/>
          </a:ln>
          <a:effectLst/>
        </p:spPr>
        <p:txBody>
          <a:bodyPr vert="horz" wrap="square" lIns="94575" tIns="47288" rIns="94575" bIns="47288" numCol="1" anchor="b" anchorCtr="0" compatLnSpc="1"/>
          <a:lstStyle>
            <a:lvl1pPr algn="r">
              <a:defRPr sz="1200">
                <a:latin typeface="Calibri" panose="020F0502020204030204" pitchFamily="34" charset="0"/>
                <a:cs typeface="+mn-cs"/>
              </a:defRPr>
            </a:lvl1pPr>
          </a:lstStyle>
          <a:p>
            <a:pPr>
              <a:defRPr/>
            </a:pPr>
            <a:fld id="{446037A2-A146-4AFA-A36B-418E91F740ED}"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Uniform Federal Accessibility Standards (UFAS) or the Americans with Disabilities Act Accessibility Guidelines for Buildings and Facilities (ADAAG), </a:t>
            </a:r>
          </a:p>
          <a:p>
            <a:endParaRPr lang="en-US"/>
          </a:p>
          <a:p>
            <a:endParaRPr lang="en-US"/>
          </a:p>
          <a:p>
            <a:r>
              <a:rPr lang="en-US"/>
              <a:t>New and altered facilities must be built in compliance with the ADA Standards or UFAS regardless of what, if any, programs are located in them. Even if new or altered facilities are not open to the public, they must be accessible to people with disabilities. </a:t>
            </a:r>
          </a:p>
          <a:p>
            <a:endParaRPr lang="en-US"/>
          </a:p>
        </p:txBody>
      </p:sp>
      <p:sp>
        <p:nvSpPr>
          <p:cNvPr id="4" name="Slide Number Placeholder 3"/>
          <p:cNvSpPr>
            <a:spLocks noGrp="1"/>
          </p:cNvSpPr>
          <p:nvPr>
            <p:ph type="sldNum" sz="quarter" idx="5"/>
          </p:nvPr>
        </p:nvSpPr>
        <p:spPr/>
        <p:txBody>
          <a:bodyPr/>
          <a:lstStyle/>
          <a:p>
            <a:fld id="{56F5153E-7CC2-F948-A266-6474FC6C9CCE}" type="slidenum">
              <a:rPr lang="en-US" smtClean="0"/>
              <a:t>13</a:t>
            </a:fld>
            <a:endParaRPr lang="en-US"/>
          </a:p>
        </p:txBody>
      </p:sp>
    </p:spTree>
    <p:extLst>
      <p:ext uri="{BB962C8B-B14F-4D97-AF65-F5344CB8AC3E}">
        <p14:creationId xmlns:p14="http://schemas.microsoft.com/office/powerpoint/2010/main" val="3386118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Which standards should</a:t>
            </a:r>
            <a:r>
              <a:rPr lang="en-US" baseline="0"/>
              <a:t> you use in each of the following situations?</a:t>
            </a:r>
          </a:p>
          <a:p>
            <a:r>
              <a:rPr lang="en-US" baseline="0"/>
              <a:t>	County Courthouse was built in 1978 and is still in use in its original state.</a:t>
            </a:r>
          </a:p>
          <a:p>
            <a:r>
              <a:rPr lang="en-US" baseline="0"/>
              <a:t>	City Hall was built in 1994.</a:t>
            </a:r>
          </a:p>
          <a:p>
            <a:r>
              <a:rPr lang="en-US" baseline="0"/>
              <a:t>	City Hall’s parking lot was completely repaved in 2013.</a:t>
            </a:r>
          </a:p>
          <a:p>
            <a:r>
              <a:rPr lang="en-US" baseline="0"/>
              <a:t>	The Parks Department Office was built in 1996 and had significant renovation in 2011.</a:t>
            </a:r>
          </a:p>
          <a:p>
            <a:r>
              <a:rPr lang="en-US" baseline="0"/>
              <a:t>	Local School District Office was built in 2013.</a:t>
            </a:r>
          </a:p>
          <a:p>
            <a:r>
              <a:rPr lang="en-US" baseline="0"/>
              <a:t>	A new city park including a playground was built in 2011.</a:t>
            </a:r>
          </a:p>
          <a:p>
            <a:r>
              <a:rPr lang="en-US" baseline="0"/>
              <a:t>	</a:t>
            </a:r>
          </a:p>
          <a:p>
            <a:r>
              <a:rPr lang="en-US" baseline="0"/>
              <a:t>	</a:t>
            </a:r>
          </a:p>
        </p:txBody>
      </p:sp>
      <p:sp>
        <p:nvSpPr>
          <p:cNvPr id="4" name="Slide Number Placeholder 3"/>
          <p:cNvSpPr>
            <a:spLocks noGrp="1"/>
          </p:cNvSpPr>
          <p:nvPr>
            <p:ph type="sldNum" sz="quarter" idx="10"/>
          </p:nvPr>
        </p:nvSpPr>
        <p:spPr/>
        <p:txBody>
          <a:bodyPr/>
          <a:lstStyle/>
          <a:p>
            <a:fld id="{4C19AFA2-5589-864C-9D95-BC719E96D511}" type="slidenum">
              <a:rPr lang="en-US" smtClean="0"/>
              <a:t>14</a:t>
            </a:fld>
            <a:endParaRPr lang="en-US"/>
          </a:p>
        </p:txBody>
      </p:sp>
    </p:spTree>
    <p:extLst>
      <p:ext uri="{BB962C8B-B14F-4D97-AF65-F5344CB8AC3E}">
        <p14:creationId xmlns:p14="http://schemas.microsoft.com/office/powerpoint/2010/main" val="494314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19AFA2-5589-864C-9D95-BC719E96D511}" type="slidenum">
              <a:rPr lang="en-US" smtClean="0"/>
              <a:t>16</a:t>
            </a:fld>
            <a:endParaRPr lang="en-US"/>
          </a:p>
        </p:txBody>
      </p:sp>
    </p:spTree>
    <p:extLst>
      <p:ext uri="{BB962C8B-B14F-4D97-AF65-F5344CB8AC3E}">
        <p14:creationId xmlns:p14="http://schemas.microsoft.com/office/powerpoint/2010/main" val="2283505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19AFA2-5589-864C-9D95-BC719E96D511}" type="slidenum">
              <a:rPr lang="en-US" smtClean="0"/>
              <a:t>17</a:t>
            </a:fld>
            <a:endParaRPr lang="en-US"/>
          </a:p>
        </p:txBody>
      </p:sp>
    </p:spTree>
    <p:extLst>
      <p:ext uri="{BB962C8B-B14F-4D97-AF65-F5344CB8AC3E}">
        <p14:creationId xmlns:p14="http://schemas.microsoft.com/office/powerpoint/2010/main" val="1399265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19AFA2-5589-864C-9D95-BC719E96D511}" type="slidenum">
              <a:rPr lang="en-US" smtClean="0"/>
              <a:t>18</a:t>
            </a:fld>
            <a:endParaRPr lang="en-US"/>
          </a:p>
        </p:txBody>
      </p:sp>
    </p:spTree>
    <p:extLst>
      <p:ext uri="{BB962C8B-B14F-4D97-AF65-F5344CB8AC3E}">
        <p14:creationId xmlns:p14="http://schemas.microsoft.com/office/powerpoint/2010/main" val="3075532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19AFA2-5589-864C-9D95-BC719E96D511}" type="slidenum">
              <a:rPr lang="en-US" smtClean="0"/>
              <a:t>20</a:t>
            </a:fld>
            <a:endParaRPr lang="en-US"/>
          </a:p>
        </p:txBody>
      </p:sp>
    </p:spTree>
    <p:extLst>
      <p:ext uri="{BB962C8B-B14F-4D97-AF65-F5344CB8AC3E}">
        <p14:creationId xmlns:p14="http://schemas.microsoft.com/office/powerpoint/2010/main" val="91338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19AFA2-5589-864C-9D95-BC719E96D511}" type="slidenum">
              <a:rPr lang="en-US" smtClean="0"/>
              <a:t>21</a:t>
            </a:fld>
            <a:endParaRPr lang="en-US"/>
          </a:p>
        </p:txBody>
      </p:sp>
    </p:spTree>
    <p:extLst>
      <p:ext uri="{BB962C8B-B14F-4D97-AF65-F5344CB8AC3E}">
        <p14:creationId xmlns:p14="http://schemas.microsoft.com/office/powerpoint/2010/main" val="302822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19AFA2-5589-864C-9D95-BC719E96D511}" type="slidenum">
              <a:rPr lang="en-US" smtClean="0"/>
              <a:t>22</a:t>
            </a:fld>
            <a:endParaRPr lang="en-US"/>
          </a:p>
        </p:txBody>
      </p:sp>
    </p:spTree>
    <p:extLst>
      <p:ext uri="{BB962C8B-B14F-4D97-AF65-F5344CB8AC3E}">
        <p14:creationId xmlns:p14="http://schemas.microsoft.com/office/powerpoint/2010/main" val="3275416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Urinals are only required to be at height if there is more than one present in the bathroom</a:t>
            </a:r>
          </a:p>
        </p:txBody>
      </p:sp>
      <p:sp>
        <p:nvSpPr>
          <p:cNvPr id="4" name="Slide Number Placeholder 3"/>
          <p:cNvSpPr>
            <a:spLocks noGrp="1"/>
          </p:cNvSpPr>
          <p:nvPr>
            <p:ph type="sldNum" sz="quarter" idx="10"/>
          </p:nvPr>
        </p:nvSpPr>
        <p:spPr/>
        <p:txBody>
          <a:bodyPr/>
          <a:lstStyle/>
          <a:p>
            <a:fld id="{4C19AFA2-5589-864C-9D95-BC719E96D511}" type="slidenum">
              <a:rPr lang="en-US" smtClean="0"/>
              <a:t>23</a:t>
            </a:fld>
            <a:endParaRPr lang="en-US"/>
          </a:p>
        </p:txBody>
      </p:sp>
    </p:spTree>
    <p:extLst>
      <p:ext uri="{BB962C8B-B14F-4D97-AF65-F5344CB8AC3E}">
        <p14:creationId xmlns:p14="http://schemas.microsoft.com/office/powerpoint/2010/main" val="2149512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19AFA2-5589-864C-9D95-BC719E96D511}" type="slidenum">
              <a:rPr lang="en-US" smtClean="0"/>
              <a:t>24</a:t>
            </a:fld>
            <a:endParaRPr lang="en-US"/>
          </a:p>
        </p:txBody>
      </p:sp>
    </p:spTree>
    <p:extLst>
      <p:ext uri="{BB962C8B-B14F-4D97-AF65-F5344CB8AC3E}">
        <p14:creationId xmlns:p14="http://schemas.microsoft.com/office/powerpoint/2010/main" val="173118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19AFA2-5589-864C-9D95-BC719E96D511}" type="slidenum">
              <a:rPr lang="en-US" smtClean="0"/>
              <a:t>25</a:t>
            </a:fld>
            <a:endParaRPr lang="en-US"/>
          </a:p>
        </p:txBody>
      </p:sp>
    </p:spTree>
    <p:extLst>
      <p:ext uri="{BB962C8B-B14F-4D97-AF65-F5344CB8AC3E}">
        <p14:creationId xmlns:p14="http://schemas.microsoft.com/office/powerpoint/2010/main" val="3836759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19AFA2-5589-864C-9D95-BC719E96D511}" type="slidenum">
              <a:rPr lang="en-US" smtClean="0"/>
              <a:t>26</a:t>
            </a:fld>
            <a:endParaRPr lang="en-US"/>
          </a:p>
        </p:txBody>
      </p:sp>
    </p:spTree>
    <p:extLst>
      <p:ext uri="{BB962C8B-B14F-4D97-AF65-F5344CB8AC3E}">
        <p14:creationId xmlns:p14="http://schemas.microsoft.com/office/powerpoint/2010/main" val="3761560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19AFA2-5589-864C-9D95-BC719E96D511}" type="slidenum">
              <a:rPr lang="en-US" smtClean="0"/>
              <a:t>27</a:t>
            </a:fld>
            <a:endParaRPr lang="en-US"/>
          </a:p>
        </p:txBody>
      </p:sp>
    </p:spTree>
    <p:extLst>
      <p:ext uri="{BB962C8B-B14F-4D97-AF65-F5344CB8AC3E}">
        <p14:creationId xmlns:p14="http://schemas.microsoft.com/office/powerpoint/2010/main" val="2465316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19AFA2-5589-864C-9D95-BC719E96D511}" type="slidenum">
              <a:rPr lang="en-US" smtClean="0"/>
              <a:t>28</a:t>
            </a:fld>
            <a:endParaRPr lang="en-US"/>
          </a:p>
        </p:txBody>
      </p:sp>
    </p:spTree>
    <p:extLst>
      <p:ext uri="{BB962C8B-B14F-4D97-AF65-F5344CB8AC3E}">
        <p14:creationId xmlns:p14="http://schemas.microsoft.com/office/powerpoint/2010/main" val="4048311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19AFA2-5589-864C-9D95-BC719E96D511}" type="slidenum">
              <a:rPr lang="en-US" smtClean="0"/>
              <a:t>29</a:t>
            </a:fld>
            <a:endParaRPr lang="en-US"/>
          </a:p>
        </p:txBody>
      </p:sp>
    </p:spTree>
    <p:extLst>
      <p:ext uri="{BB962C8B-B14F-4D97-AF65-F5344CB8AC3E}">
        <p14:creationId xmlns:p14="http://schemas.microsoft.com/office/powerpoint/2010/main" val="3408667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F5153E-7CC2-F948-A266-6474FC6C9CCE}" type="slidenum">
              <a:rPr lang="en-US" smtClean="0"/>
              <a:t>32</a:t>
            </a:fld>
            <a:endParaRPr lang="en-US"/>
          </a:p>
        </p:txBody>
      </p:sp>
    </p:spTree>
    <p:extLst>
      <p:ext uri="{BB962C8B-B14F-4D97-AF65-F5344CB8AC3E}">
        <p14:creationId xmlns:p14="http://schemas.microsoft.com/office/powerpoint/2010/main" val="1774649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F5153E-7CC2-F948-A266-6474FC6C9CCE}" type="slidenum">
              <a:rPr lang="en-US" smtClean="0"/>
              <a:t>33</a:t>
            </a:fld>
            <a:endParaRPr lang="en-US"/>
          </a:p>
        </p:txBody>
      </p:sp>
    </p:spTree>
    <p:extLst>
      <p:ext uri="{BB962C8B-B14F-4D97-AF65-F5344CB8AC3E}">
        <p14:creationId xmlns:p14="http://schemas.microsoft.com/office/powerpoint/2010/main" val="1884114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479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56F5153E-7CC2-F948-A266-6474FC6C9CCE}" type="slidenum">
              <a:rPr lang="en-US" smtClean="0"/>
              <a:t>3</a:t>
            </a:fld>
            <a:endParaRPr lang="en-US"/>
          </a:p>
        </p:txBody>
      </p:sp>
    </p:spTree>
    <p:extLst>
      <p:ext uri="{BB962C8B-B14F-4D97-AF65-F5344CB8AC3E}">
        <p14:creationId xmlns:p14="http://schemas.microsoft.com/office/powerpoint/2010/main" val="40552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56F5153E-7CC2-F948-A266-6474FC6C9CCE}" type="slidenum">
              <a:rPr lang="en-US" smtClean="0"/>
              <a:t>4</a:t>
            </a:fld>
            <a:endParaRPr lang="en-US"/>
          </a:p>
        </p:txBody>
      </p:sp>
    </p:spTree>
    <p:extLst>
      <p:ext uri="{BB962C8B-B14F-4D97-AF65-F5344CB8AC3E}">
        <p14:creationId xmlns:p14="http://schemas.microsoft.com/office/powerpoint/2010/main" val="385046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56F5153E-7CC2-F948-A266-6474FC6C9CCE}" type="slidenum">
              <a:rPr lang="en-US" smtClean="0"/>
              <a:t>5</a:t>
            </a:fld>
            <a:endParaRPr lang="en-US"/>
          </a:p>
        </p:txBody>
      </p:sp>
    </p:spTree>
    <p:extLst>
      <p:ext uri="{BB962C8B-B14F-4D97-AF65-F5344CB8AC3E}">
        <p14:creationId xmlns:p14="http://schemas.microsoft.com/office/powerpoint/2010/main" val="257215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As defined, the term "public entity" does not include the Federal Government</a:t>
            </a:r>
            <a:r>
              <a:rPr lang="en-US"/>
              <a:t>. Title II, therefore, does not apply to the Federal Government, which is covered by sections 501 and 504 of the Rehabilitation Act of 1973. </a:t>
            </a:r>
          </a:p>
          <a:p>
            <a:endParaRPr lang="en-US"/>
          </a:p>
          <a:p>
            <a:r>
              <a:rPr lang="en-US"/>
              <a:t>In some cases it is difficult to determine whether a particular entity that is providing a public service, such as a library, museum, or volunteer fire department, is in fact a public entity. Where an entity appears to have both public and private features, it is necessary to examine the relationship between the entity and the governmental unit to determine whether the entity is public or private. Factors to be considered in this determination include -- </a:t>
            </a:r>
          </a:p>
          <a:p>
            <a:r>
              <a:rPr lang="en-US"/>
              <a:t>1) Whether the entity is operated with public funds; 2) Whether the entity's employees are considered government employees; </a:t>
            </a:r>
          </a:p>
          <a:p>
            <a:r>
              <a:rPr lang="en-US"/>
              <a:t>3) Whether the entity receives significant assistance from the government by provision of property or equipment; and</a:t>
            </a:r>
          </a:p>
          <a:p>
            <a:r>
              <a:rPr lang="en-US"/>
              <a:t>4) Whether the entity is governed by an independent board selected by members of a private organization or a board elected by the voters or appointed by elected officials.</a:t>
            </a:r>
          </a:p>
          <a:p>
            <a:endParaRPr lang="en-US"/>
          </a:p>
          <a:p>
            <a:endParaRPr lang="en-US"/>
          </a:p>
        </p:txBody>
      </p:sp>
      <p:sp>
        <p:nvSpPr>
          <p:cNvPr id="4" name="Slide Number Placeholder 3"/>
          <p:cNvSpPr>
            <a:spLocks noGrp="1"/>
          </p:cNvSpPr>
          <p:nvPr>
            <p:ph type="sldNum" sz="quarter" idx="5"/>
          </p:nvPr>
        </p:nvSpPr>
        <p:spPr/>
        <p:txBody>
          <a:bodyPr/>
          <a:lstStyle/>
          <a:p>
            <a:fld id="{56F5153E-7CC2-F948-A266-6474FC6C9CCE}" type="slidenum">
              <a:rPr lang="en-US" smtClean="0"/>
              <a:t>7</a:t>
            </a:fld>
            <a:endParaRPr lang="en-US"/>
          </a:p>
        </p:txBody>
      </p:sp>
    </p:spTree>
    <p:extLst>
      <p:ext uri="{BB962C8B-B14F-4D97-AF65-F5344CB8AC3E}">
        <p14:creationId xmlns:p14="http://schemas.microsoft.com/office/powerpoint/2010/main" val="276844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F5153E-7CC2-F948-A266-6474FC6C9CCE}" type="slidenum">
              <a:rPr lang="en-US" smtClean="0"/>
              <a:t>9</a:t>
            </a:fld>
            <a:endParaRPr lang="en-US"/>
          </a:p>
        </p:txBody>
      </p:sp>
    </p:spTree>
    <p:extLst>
      <p:ext uri="{BB962C8B-B14F-4D97-AF65-F5344CB8AC3E}">
        <p14:creationId xmlns:p14="http://schemas.microsoft.com/office/powerpoint/2010/main" val="249722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a:t>There is no such thing as being grandfathered in when it comes to program accessibility! </a:t>
            </a:r>
          </a:p>
          <a:p>
            <a:endParaRPr lang="en-US" b="1"/>
          </a:p>
          <a:p>
            <a:r>
              <a:rPr lang="en-US" b="1"/>
              <a:t>Here are some examples: </a:t>
            </a:r>
          </a:p>
          <a:p>
            <a:endParaRPr lang="en-US" b="1"/>
          </a:p>
          <a:p>
            <a:r>
              <a:rPr lang="en-US" b="1"/>
              <a:t>Example:</a:t>
            </a:r>
            <a:r>
              <a:rPr lang="en-US"/>
              <a:t> A small town with few public buildings operates a museum featuring the history of the area. The museum is in a two story building built in 1970, which has no elevator. The town may either install an elevator or find other ways to make the exhibits accessible to people with mobility disabilities. One program access solution in this case might be to make a video of the second floor exhibits for people to watch on the first floor.</a:t>
            </a:r>
          </a:p>
          <a:p>
            <a:endParaRPr lang="en-US"/>
          </a:p>
          <a:p>
            <a:r>
              <a:rPr lang="en-US"/>
              <a:t>There are many ways to make a program, service, or activity accessible other than through architectural modifications. Keep in mind, however, that sometimes making architectural changes is the best solution financially or administratively, or because it furthers the ADA’s goal of integration.</a:t>
            </a:r>
          </a:p>
          <a:p>
            <a:endParaRPr lang="en-US"/>
          </a:p>
          <a:p>
            <a:r>
              <a:rPr lang="en-US" b="1"/>
              <a:t>Common Problems with New Construction and Alterations</a:t>
            </a:r>
          </a:p>
          <a:p>
            <a:r>
              <a:rPr lang="en-US"/>
              <a:t>It is very common for architects and contractors to follow only their local building codes, which may not provide the same degree of accessibility to persons with disabilities.  Compliance with local building codes does not ensure compliance with the ADA.</a:t>
            </a:r>
          </a:p>
          <a:p>
            <a:endParaRPr lang="en-US"/>
          </a:p>
          <a:p>
            <a:r>
              <a:rPr lang="en-US"/>
              <a:t>If your buildings are currently not accessible, then you will need to create a transition plan to show how you plan on becoming accessible when any new construction/renovation occurs.</a:t>
            </a:r>
            <a:endParaRPr lang="en-US">
              <a:effectLst/>
            </a:endParaRPr>
          </a:p>
          <a:p>
            <a:endParaRPr lang="en-US"/>
          </a:p>
        </p:txBody>
      </p:sp>
      <p:sp>
        <p:nvSpPr>
          <p:cNvPr id="4" name="Slide Number Placeholder 3"/>
          <p:cNvSpPr>
            <a:spLocks noGrp="1"/>
          </p:cNvSpPr>
          <p:nvPr>
            <p:ph type="sldNum" sz="quarter" idx="10"/>
          </p:nvPr>
        </p:nvSpPr>
        <p:spPr/>
        <p:txBody>
          <a:bodyPr/>
          <a:lstStyle/>
          <a:p>
            <a:fld id="{1E79DA54-5B50-44B9-A09C-C734553225B0}" type="slidenum">
              <a:rPr lang="en-US" smtClean="0"/>
              <a:t>10</a:t>
            </a:fld>
            <a:endParaRPr lang="en-US"/>
          </a:p>
        </p:txBody>
      </p:sp>
    </p:spTree>
    <p:extLst>
      <p:ext uri="{BB962C8B-B14F-4D97-AF65-F5344CB8AC3E}">
        <p14:creationId xmlns:p14="http://schemas.microsoft.com/office/powerpoint/2010/main" val="365276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Doors must be 32 inches wide with a clear opening </a:t>
            </a:r>
          </a:p>
          <a:p>
            <a:endParaRPr lang="en-US"/>
          </a:p>
          <a:p>
            <a:endParaRPr lang="en-US"/>
          </a:p>
          <a:p>
            <a:r>
              <a:rPr lang="en-US"/>
              <a:t>** All public areas should be accessible to</a:t>
            </a:r>
            <a:r>
              <a:rPr lang="en-US" baseline="0"/>
              <a:t> provide full access to a programs/services. </a:t>
            </a:r>
            <a:endParaRPr lang="en-US"/>
          </a:p>
          <a:p>
            <a:endParaRPr lang="en-US"/>
          </a:p>
        </p:txBody>
      </p:sp>
      <p:sp>
        <p:nvSpPr>
          <p:cNvPr id="4" name="Slide Number Placeholder 3"/>
          <p:cNvSpPr>
            <a:spLocks noGrp="1"/>
          </p:cNvSpPr>
          <p:nvPr>
            <p:ph type="sldNum" sz="quarter" idx="5"/>
          </p:nvPr>
        </p:nvSpPr>
        <p:spPr/>
        <p:txBody>
          <a:bodyPr/>
          <a:lstStyle/>
          <a:p>
            <a:fld id="{56F5153E-7CC2-F948-A266-6474FC6C9CCE}" type="slidenum">
              <a:rPr lang="en-US" smtClean="0"/>
              <a:t>12</a:t>
            </a:fld>
            <a:endParaRPr lang="en-US"/>
          </a:p>
        </p:txBody>
      </p:sp>
    </p:spTree>
    <p:extLst>
      <p:ext uri="{BB962C8B-B14F-4D97-AF65-F5344CB8AC3E}">
        <p14:creationId xmlns:p14="http://schemas.microsoft.com/office/powerpoint/2010/main" val="45479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xfrm>
            <a:off x="6477000" y="6248400"/>
            <a:ext cx="2362200" cy="244475"/>
          </a:xfrm>
        </p:spPr>
        <p:txBody>
          <a:bodyPr/>
          <a:lstStyle>
            <a:lvl1pPr>
              <a:defRPr sz="1200"/>
            </a:lvl1pPr>
          </a:lstStyle>
          <a:p>
            <a:pPr>
              <a:defRPr/>
            </a:pPr>
            <a:fld id="{C7C8ACA3-9F92-4AD5-9E39-716CB6917A7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5029200"/>
          </a:xfrm>
        </p:spPr>
        <p:txBody>
          <a:bodyPr/>
          <a:lstStyle>
            <a:lvl1pPr>
              <a:defRPr sz="2600"/>
            </a:lvl1pPr>
            <a:lvl2pPr>
              <a:defRPr sz="24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477000" y="6172200"/>
            <a:ext cx="2362200" cy="244475"/>
          </a:xfrm>
        </p:spPr>
        <p:txBody>
          <a:bodyPr/>
          <a:lstStyle>
            <a:lvl1pPr>
              <a:defRPr sz="1200"/>
            </a:lvl1pPr>
          </a:lstStyle>
          <a:p>
            <a:pPr>
              <a:defRPr/>
            </a:pPr>
            <a:fld id="{F2DF5F09-D78D-44DB-A338-E90D23C46220}" type="slidenum">
              <a:rPr lang="en-US" smtClean="0"/>
              <a:t>‹#›</a:t>
            </a:fld>
            <a:endParaRPr lang="en-US" dirty="0"/>
          </a:p>
        </p:txBody>
      </p:sp>
      <p:sp>
        <p:nvSpPr>
          <p:cNvPr id="2" name="Title 1"/>
          <p:cNvSpPr>
            <a:spLocks noGrp="1"/>
          </p:cNvSpPr>
          <p:nvPr>
            <p:ph type="title"/>
          </p:nvPr>
        </p:nvSpPr>
        <p:spPr>
          <a:xfrm>
            <a:off x="228600" y="274638"/>
            <a:ext cx="7696200" cy="792162"/>
          </a:xfrm>
        </p:spPr>
        <p:txBody>
          <a:bodyPr/>
          <a:lstStyle>
            <a:lvl1pPr>
              <a:defRPr>
                <a:solidFill>
                  <a:schemeClr val="accent2"/>
                </a:solidFill>
              </a:defRPr>
            </a:lvl1p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6477000" y="6324600"/>
            <a:ext cx="2362200" cy="244475"/>
          </a:xfrm>
        </p:spPr>
        <p:txBody>
          <a:bodyPr/>
          <a:lstStyle>
            <a:lvl1pPr>
              <a:defRPr sz="1200"/>
            </a:lvl1pPr>
          </a:lstStyle>
          <a:p>
            <a:pPr>
              <a:defRPr/>
            </a:pPr>
            <a:fld id="{4CF5312C-8747-4F3B-BF17-2BCC2CA352B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6477000" y="6324600"/>
            <a:ext cx="2362200" cy="244475"/>
          </a:xfrm>
        </p:spPr>
        <p:txBody>
          <a:bodyPr/>
          <a:lstStyle>
            <a:lvl1pPr>
              <a:defRPr sz="1200"/>
            </a:lvl1pPr>
          </a:lstStyle>
          <a:p>
            <a:pPr>
              <a:defRPr/>
            </a:pPr>
            <a:fld id="{F42DF3E2-0175-464B-95E4-5D6CFE69800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99FA63F1-7645-4F48-9FA4-1DA2E064BD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BIG TITL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1558650" y="2520500"/>
            <a:ext cx="6026700" cy="132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29" name="Google Shape;29;p4"/>
          <p:cNvSpPr txBox="1">
            <a:spLocks noGrp="1"/>
          </p:cNvSpPr>
          <p:nvPr>
            <p:ph type="subTitle" idx="1"/>
          </p:nvPr>
        </p:nvSpPr>
        <p:spPr>
          <a:xfrm>
            <a:off x="3197100" y="3778033"/>
            <a:ext cx="2749800" cy="42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110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0" name="Google Shape;30;p4"/>
          <p:cNvSpPr txBox="1">
            <a:spLocks noGrp="1"/>
          </p:cNvSpPr>
          <p:nvPr>
            <p:ph type="sldNum" idx="12"/>
          </p:nvPr>
        </p:nvSpPr>
        <p:spPr>
          <a:xfrm>
            <a:off x="4297659" y="6231601"/>
            <a:ext cx="548700" cy="524800"/>
          </a:xfrm>
          <a:prstGeom prst="rect">
            <a:avLst/>
          </a:prstGeom>
        </p:spPr>
        <p:txBody>
          <a:bodyPr spcFirstLastPara="1" wrap="square" lIns="91425" tIns="91425" rIns="91425" bIns="91425" anchor="t" anchorCtr="0">
            <a:noAutofit/>
          </a:bodyPr>
          <a:lstStyle>
            <a:lvl1pPr lvl="0" algn="ctr" rtl="0">
              <a:buNone/>
              <a:defRPr sz="1300">
                <a:latin typeface="Abel"/>
                <a:ea typeface="Abel"/>
                <a:cs typeface="Abel"/>
                <a:sym typeface="Abel"/>
              </a:defRPr>
            </a:lvl1pPr>
            <a:lvl2pPr lvl="1" algn="ctr" rtl="0">
              <a:buNone/>
              <a:defRPr sz="1300">
                <a:latin typeface="Abel"/>
                <a:ea typeface="Abel"/>
                <a:cs typeface="Abel"/>
                <a:sym typeface="Abel"/>
              </a:defRPr>
            </a:lvl2pPr>
            <a:lvl3pPr lvl="2" algn="ctr" rtl="0">
              <a:buNone/>
              <a:defRPr sz="1300">
                <a:latin typeface="Abel"/>
                <a:ea typeface="Abel"/>
                <a:cs typeface="Abel"/>
                <a:sym typeface="Abel"/>
              </a:defRPr>
            </a:lvl3pPr>
            <a:lvl4pPr lvl="3" algn="ctr" rtl="0">
              <a:buNone/>
              <a:defRPr sz="1300">
                <a:latin typeface="Abel"/>
                <a:ea typeface="Abel"/>
                <a:cs typeface="Abel"/>
                <a:sym typeface="Abel"/>
              </a:defRPr>
            </a:lvl4pPr>
            <a:lvl5pPr lvl="4" algn="ctr" rtl="0">
              <a:buNone/>
              <a:defRPr sz="1300">
                <a:latin typeface="Abel"/>
                <a:ea typeface="Abel"/>
                <a:cs typeface="Abel"/>
                <a:sym typeface="Abel"/>
              </a:defRPr>
            </a:lvl5pPr>
            <a:lvl6pPr lvl="5" algn="ctr" rtl="0">
              <a:buNone/>
              <a:defRPr sz="1300">
                <a:latin typeface="Abel"/>
                <a:ea typeface="Abel"/>
                <a:cs typeface="Abel"/>
                <a:sym typeface="Abel"/>
              </a:defRPr>
            </a:lvl6pPr>
            <a:lvl7pPr lvl="6" algn="ctr" rtl="0">
              <a:buNone/>
              <a:defRPr sz="1300">
                <a:latin typeface="Abel"/>
                <a:ea typeface="Abel"/>
                <a:cs typeface="Abel"/>
                <a:sym typeface="Abel"/>
              </a:defRPr>
            </a:lvl7pPr>
            <a:lvl8pPr lvl="7" algn="ctr" rtl="0">
              <a:buNone/>
              <a:defRPr sz="1300">
                <a:latin typeface="Abel"/>
                <a:ea typeface="Abel"/>
                <a:cs typeface="Abel"/>
                <a:sym typeface="Abel"/>
              </a:defRPr>
            </a:lvl8pPr>
            <a:lvl9pPr lvl="8" algn="ctr" rtl="0">
              <a:buNone/>
              <a:defRPr sz="1300">
                <a:latin typeface="Abel"/>
                <a:ea typeface="Abel"/>
                <a:cs typeface="Abel"/>
                <a:sym typeface="Abe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41841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79"/>
        <p:cNvGrpSpPr/>
        <p:nvPr/>
      </p:nvGrpSpPr>
      <p:grpSpPr>
        <a:xfrm>
          <a:off x="0" y="0"/>
          <a:ext cx="0" cy="0"/>
          <a:chOff x="0" y="0"/>
          <a:chExt cx="0" cy="0"/>
        </a:xfrm>
      </p:grpSpPr>
      <p:sp>
        <p:nvSpPr>
          <p:cNvPr id="180" name="Google Shape;180;p18"/>
          <p:cNvSpPr txBox="1">
            <a:spLocks noGrp="1"/>
          </p:cNvSpPr>
          <p:nvPr>
            <p:ph type="title"/>
          </p:nvPr>
        </p:nvSpPr>
        <p:spPr>
          <a:xfrm>
            <a:off x="817475" y="931433"/>
            <a:ext cx="52407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81" name="Google Shape;181;p18"/>
          <p:cNvSpPr txBox="1">
            <a:spLocks noGrp="1"/>
          </p:cNvSpPr>
          <p:nvPr>
            <p:ph type="sldNum" idx="12"/>
          </p:nvPr>
        </p:nvSpPr>
        <p:spPr>
          <a:xfrm>
            <a:off x="4297659" y="6231601"/>
            <a:ext cx="548700" cy="524800"/>
          </a:xfrm>
          <a:prstGeom prst="rect">
            <a:avLst/>
          </a:prstGeom>
        </p:spPr>
        <p:txBody>
          <a:bodyPr spcFirstLastPara="1" wrap="square" lIns="91425" tIns="91425" rIns="91425" bIns="91425" anchor="t" anchorCtr="0">
            <a:noAutofit/>
          </a:bodyPr>
          <a:lstStyle>
            <a:lvl1pPr lvl="0" algn="ctr" rtl="0">
              <a:buNone/>
              <a:defRPr sz="1300">
                <a:latin typeface="Abel"/>
                <a:ea typeface="Abel"/>
                <a:cs typeface="Abel"/>
                <a:sym typeface="Abel"/>
              </a:defRPr>
            </a:lvl1pPr>
            <a:lvl2pPr lvl="1" algn="ctr" rtl="0">
              <a:buNone/>
              <a:defRPr sz="1300">
                <a:latin typeface="Abel"/>
                <a:ea typeface="Abel"/>
                <a:cs typeface="Abel"/>
                <a:sym typeface="Abel"/>
              </a:defRPr>
            </a:lvl2pPr>
            <a:lvl3pPr lvl="2" algn="ctr" rtl="0">
              <a:buNone/>
              <a:defRPr sz="1300">
                <a:latin typeface="Abel"/>
                <a:ea typeface="Abel"/>
                <a:cs typeface="Abel"/>
                <a:sym typeface="Abel"/>
              </a:defRPr>
            </a:lvl3pPr>
            <a:lvl4pPr lvl="3" algn="ctr" rtl="0">
              <a:buNone/>
              <a:defRPr sz="1300">
                <a:latin typeface="Abel"/>
                <a:ea typeface="Abel"/>
                <a:cs typeface="Abel"/>
                <a:sym typeface="Abel"/>
              </a:defRPr>
            </a:lvl4pPr>
            <a:lvl5pPr lvl="4" algn="ctr" rtl="0">
              <a:buNone/>
              <a:defRPr sz="1300">
                <a:latin typeface="Abel"/>
                <a:ea typeface="Abel"/>
                <a:cs typeface="Abel"/>
                <a:sym typeface="Abel"/>
              </a:defRPr>
            </a:lvl5pPr>
            <a:lvl6pPr lvl="5" algn="ctr" rtl="0">
              <a:buNone/>
              <a:defRPr sz="1300">
                <a:latin typeface="Abel"/>
                <a:ea typeface="Abel"/>
                <a:cs typeface="Abel"/>
                <a:sym typeface="Abel"/>
              </a:defRPr>
            </a:lvl6pPr>
            <a:lvl7pPr lvl="6" algn="ctr" rtl="0">
              <a:buNone/>
              <a:defRPr sz="1300">
                <a:latin typeface="Abel"/>
                <a:ea typeface="Abel"/>
                <a:cs typeface="Abel"/>
                <a:sym typeface="Abel"/>
              </a:defRPr>
            </a:lvl7pPr>
            <a:lvl8pPr lvl="7" algn="ctr" rtl="0">
              <a:buNone/>
              <a:defRPr sz="1300">
                <a:latin typeface="Abel"/>
                <a:ea typeface="Abel"/>
                <a:cs typeface="Abel"/>
                <a:sym typeface="Abel"/>
              </a:defRPr>
            </a:lvl8pPr>
            <a:lvl9pPr lvl="8" algn="ctr" rtl="0">
              <a:buNone/>
              <a:defRPr sz="1300">
                <a:latin typeface="Abel"/>
                <a:ea typeface="Abel"/>
                <a:cs typeface="Abel"/>
                <a:sym typeface="Abe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77557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74638"/>
            <a:ext cx="8458200" cy="792162"/>
          </a:xfrm>
          <a:prstGeom prst="rect">
            <a:avLst/>
          </a:prstGeom>
          <a:noFill/>
          <a:ln w="9525">
            <a:noFill/>
            <a:miter lim="800000"/>
          </a:ln>
        </p:spPr>
        <p:txBody>
          <a:bodyPr vert="horz" wrap="square" lIns="91440" tIns="45720" rIns="91440" bIns="45720" numCol="1" anchor="ctr" anchorCtr="0" compatLnSpc="1"/>
          <a:lstStyle/>
          <a:p>
            <a:pPr lvl="0"/>
            <a:r>
              <a:rPr lang="en-US" dirty="0"/>
              <a:t>Click to edit Master title style</a:t>
            </a:r>
          </a:p>
        </p:txBody>
      </p:sp>
      <p:sp>
        <p:nvSpPr>
          <p:cNvPr id="1027" name="Rectangle 3"/>
          <p:cNvSpPr>
            <a:spLocks noGrp="1" noChangeArrowheads="1"/>
          </p:cNvSpPr>
          <p:nvPr>
            <p:ph type="body" idx="1"/>
          </p:nvPr>
        </p:nvSpPr>
        <p:spPr bwMode="auto">
          <a:xfrm>
            <a:off x="304800" y="1219200"/>
            <a:ext cx="8610600" cy="5029200"/>
          </a:xfrm>
          <a:prstGeom prst="rect">
            <a:avLst/>
          </a:prstGeom>
          <a:noFill/>
          <a:ln w="9525">
            <a:noFill/>
            <a:miter lim="800000"/>
          </a:ln>
        </p:spPr>
        <p:txBody>
          <a:bodyPr vert="horz" wrap="square" lIns="91440" tIns="45720" rIns="91440" bIns="45720" numCol="1" anchor="t" anchorCtr="0" compatLnSpc="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477000" y="6324600"/>
            <a:ext cx="2362200" cy="244475"/>
          </a:xfrm>
          <a:prstGeom prst="rect">
            <a:avLst/>
          </a:prstGeom>
          <a:noFill/>
          <a:ln w="9525">
            <a:noFill/>
            <a:miter lim="800000"/>
          </a:ln>
          <a:effectLst/>
        </p:spPr>
        <p:txBody>
          <a:bodyPr vert="horz" wrap="square" lIns="91440" tIns="45720" rIns="91440" bIns="45720" numCol="1" anchor="t" anchorCtr="0" compatLnSpc="1"/>
          <a:lstStyle>
            <a:lvl1pPr algn="r">
              <a:defRPr sz="1200" b="1">
                <a:latin typeface="Calibri" panose="020F0502020204030204" pitchFamily="34" charset="0"/>
                <a:cs typeface="+mn-cs"/>
              </a:defRPr>
            </a:lvl1pPr>
          </a:lstStyle>
          <a:p>
            <a:pPr>
              <a:defRPr/>
            </a:pPr>
            <a:fld id="{124CDB12-2334-4149-9ED6-145DE69D84D2}" type="slidenum">
              <a:rPr lang="en-US" smtClean="0"/>
              <a:pPr>
                <a:defRPr/>
              </a:pPr>
              <a:t>‹#›</a:t>
            </a:fld>
            <a:endParaRPr lang="en-US" dirty="0"/>
          </a:p>
        </p:txBody>
      </p:sp>
      <p:sp>
        <p:nvSpPr>
          <p:cNvPr id="2" name="Rectangle 9"/>
          <p:cNvSpPr>
            <a:spLocks noChangeArrowheads="1"/>
          </p:cNvSpPr>
          <p:nvPr userDrawn="1"/>
        </p:nvSpPr>
        <p:spPr bwMode="auto">
          <a:xfrm>
            <a:off x="228600" y="6324600"/>
            <a:ext cx="4572000" cy="200055"/>
          </a:xfrm>
          <a:prstGeom prst="rect">
            <a:avLst/>
          </a:prstGeom>
          <a:noFill/>
          <a:ln>
            <a:noFill/>
          </a:ln>
        </p:spPr>
        <p:txBody>
          <a:bodyPr>
            <a:spAutoFit/>
          </a:bodyPr>
          <a:lstStyle/>
          <a:p>
            <a:pPr>
              <a:defRPr/>
            </a:pPr>
            <a:r>
              <a:rPr lang="en-US" sz="700" b="1" dirty="0">
                <a:latin typeface="Calibri" panose="020F0502020204030204" pitchFamily="34" charset="0"/>
                <a:cs typeface="Calibri" panose="020F0502020204030204" pitchFamily="34" charset="0"/>
              </a:rPr>
              <a:t>IL-NET, a project of ILRU – Independent Living Research Utilization</a:t>
            </a:r>
          </a:p>
        </p:txBody>
      </p:sp>
      <p:pic>
        <p:nvPicPr>
          <p:cNvPr id="6" name="Picture 5" descr="ilru logo - red block letters ilru lowercase with blue eyebrow swoosh above"/>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924800" y="122238"/>
            <a:ext cx="1088994" cy="62919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hf hdr="0" ftr="0" dt="0"/>
  <p:txStyles>
    <p:titleStyle>
      <a:lvl1pPr algn="l" rtl="0" eaLnBrk="0" fontAlgn="base" hangingPunct="0">
        <a:spcBef>
          <a:spcPct val="0"/>
        </a:spcBef>
        <a:spcAft>
          <a:spcPct val="0"/>
        </a:spcAft>
        <a:defRPr sz="2800" b="1">
          <a:solidFill>
            <a:schemeClr val="accent2"/>
          </a:solidFill>
          <a:latin typeface="Calibri" panose="020F0502020204030204" pitchFamily="34" charset="0"/>
          <a:ea typeface="+mj-ea"/>
          <a:cs typeface="+mj-cs"/>
        </a:defRPr>
      </a:lvl1pPr>
      <a:lvl2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2pPr>
      <a:lvl3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3pPr>
      <a:lvl4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4pPr>
      <a:lvl5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Calibri Light" panose="020F03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Light" panose="020F0302020204030204" pitchFamily="34" charset="0"/>
        </a:defRPr>
      </a:lvl3pPr>
      <a:lvl4pPr marL="1600200" indent="-228600" algn="l" rtl="0" eaLnBrk="0" fontAlgn="base" hangingPunct="0">
        <a:spcBef>
          <a:spcPct val="20000"/>
        </a:spcBef>
        <a:spcAft>
          <a:spcPct val="0"/>
        </a:spcAft>
        <a:buChar char="–"/>
        <a:defRPr>
          <a:solidFill>
            <a:schemeClr val="tx1"/>
          </a:solidFill>
          <a:latin typeface="Calibri Light" panose="020F0302020204030204" pitchFamily="34" charset="0"/>
        </a:defRPr>
      </a:lvl4pPr>
      <a:lvl5pPr marL="2057400" indent="-228600" algn="l" rtl="0" eaLnBrk="0" fontAlgn="base" hangingPunct="0">
        <a:spcBef>
          <a:spcPct val="20000"/>
        </a:spcBef>
        <a:spcAft>
          <a:spcPct val="0"/>
        </a:spcAft>
        <a:buChar char="»"/>
        <a:defRPr>
          <a:solidFill>
            <a:schemeClr val="tx1"/>
          </a:solidFill>
          <a:latin typeface="Calibri Light" panose="020F03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hyperlink" Target="ada.gov" TargetMode="External"/><Relationship Id="rId2" Type="http://schemas.openxmlformats.org/officeDocument/2006/relationships/hyperlink" Target="https://www.access-board.gov/ada/" TargetMode="External"/><Relationship Id="rId1" Type="http://schemas.openxmlformats.org/officeDocument/2006/relationships/slideLayout" Target="../slideLayouts/slideLayout2.xml"/><Relationship Id="rId6" Type="http://schemas.openxmlformats.org/officeDocument/2006/relationships/hyperlink" Target="https://www.able-sc.org/wp-content/uploads/2021/07/Title-II-ADA-Factsheet-Able-SC.pdf" TargetMode="External"/><Relationship Id="rId5" Type="http://schemas.openxmlformats.org/officeDocument/2006/relationships/hyperlink" Target="https://www.w3.org/WAI/standards-guidelines/wcag/" TargetMode="External"/><Relationship Id="rId4" Type="http://schemas.openxmlformats.org/officeDocument/2006/relationships/hyperlink" Target="https://adata.org/faq/what-kinds-auxiliary-aids-and-services-are-required-ada-ensure-effective-communicatio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plainlanguage.gov/" TargetMode="External"/><Relationship Id="rId2" Type="http://schemas.openxmlformats.org/officeDocument/2006/relationships/hyperlink" Target="https://www.ada.gov/service_animals_2010.htm" TargetMode="External"/><Relationship Id="rId1" Type="http://schemas.openxmlformats.org/officeDocument/2006/relationships/slideLayout" Target="../slideLayouts/slideLayout2.xml"/><Relationship Id="rId6" Type="http://schemas.openxmlformats.org/officeDocument/2006/relationships/hyperlink" Target="https://www.cdc.gov/ncbddd/disabilityandhealth/infographic-disability-impacts-all.html" TargetMode="External"/><Relationship Id="rId5" Type="http://schemas.openxmlformats.org/officeDocument/2006/relationships/hyperlink" Target="https://www.ada.gov/regs2016/adaaa_qa.html" TargetMode="External"/><Relationship Id="rId4" Type="http://schemas.openxmlformats.org/officeDocument/2006/relationships/hyperlink" Target="https://adata.org/learn-about-ad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advocacy@able-sc.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3793" y="85942"/>
            <a:ext cx="8855064" cy="367396"/>
          </a:xfrm>
        </p:spPr>
        <p:txBody>
          <a:bodyPr>
            <a:noAutofit/>
          </a:bodyPr>
          <a:lstStyle/>
          <a:p>
            <a:pPr algn="ctr"/>
            <a:r>
              <a:rPr kumimoji="0" lang="en-US" sz="800" b="1" i="0" u="none" strike="noStrike" kern="0" cap="none" spc="0" normalizeH="0" baseline="0" noProof="0" dirty="0">
                <a:ln>
                  <a:noFill/>
                </a:ln>
                <a:solidFill>
                  <a:srgbClr val="333399"/>
                </a:solidFill>
                <a:effectLst/>
                <a:uLnTx/>
                <a:uFillTx/>
                <a:latin typeface="Calibri" panose="020F0502020204030204" pitchFamily="34" charset="0"/>
                <a:ea typeface="+mj-ea"/>
                <a:cs typeface="+mj-cs"/>
              </a:rPr>
              <a:t>Slide  </a:t>
            </a:r>
            <a:fld id="{3237BBCE-C91D-44DD-A963-9A7C49A82A1D}" type="slidenum">
              <a:rPr kumimoji="0" lang="en-US" sz="800" b="1" i="0" u="none" strike="noStrike" kern="0" cap="none" spc="0" normalizeH="0" baseline="0" noProof="0" smtClean="0">
                <a:ln>
                  <a:noFill/>
                </a:ln>
                <a:solidFill>
                  <a:srgbClr val="333399"/>
                </a:solidFill>
                <a:effectLst/>
                <a:uLnTx/>
                <a:uFillTx/>
                <a:latin typeface="Calibri" panose="020F0502020204030204" pitchFamily="34" charset="0"/>
                <a:ea typeface="+mj-ea"/>
                <a:cs typeface="+mj-cs"/>
              </a:rPr>
              <a:pPr marL="0" marR="0" lvl="0" indent="0" algn="l" defTabSz="914400" rtl="0" eaLnBrk="0" fontAlgn="base" latinLnBrk="0" hangingPunct="0">
                <a:lnSpc>
                  <a:spcPct val="100000"/>
                </a:lnSpc>
                <a:spcBef>
                  <a:spcPct val="0"/>
                </a:spcBef>
                <a:spcAft>
                  <a:spcPct val="0"/>
                </a:spcAft>
                <a:buClrTx/>
                <a:buSzTx/>
                <a:buFontTx/>
                <a:buNone/>
                <a:tabLst/>
                <a:defRPr/>
              </a:pPr>
              <a:t>1</a:t>
            </a:fld>
            <a:r>
              <a:rPr kumimoji="0" lang="en-US" sz="800" b="1" i="0" u="none" strike="noStrike" kern="0" cap="none" spc="0" normalizeH="0" baseline="0" noProof="0" dirty="0">
                <a:ln>
                  <a:noFill/>
                </a:ln>
                <a:solidFill>
                  <a:srgbClr val="333399"/>
                </a:solidFill>
                <a:effectLst/>
                <a:uLnTx/>
                <a:uFillTx/>
                <a:latin typeface="Calibri" panose="020F0502020204030204" pitchFamily="34" charset="0"/>
                <a:ea typeface="+mj-ea"/>
                <a:cs typeface="+mj-cs"/>
              </a:rPr>
              <a:t> </a:t>
            </a:r>
            <a:br>
              <a:rPr kumimoji="0" lang="en-US" sz="800" b="1" i="0" u="none" strike="noStrike" kern="0" cap="none" spc="0" normalizeH="0" baseline="0" noProof="0" dirty="0">
                <a:ln>
                  <a:noFill/>
                </a:ln>
                <a:solidFill>
                  <a:srgbClr val="333399"/>
                </a:solidFill>
                <a:effectLst/>
                <a:uLnTx/>
                <a:uFillTx/>
                <a:latin typeface="Calibri" panose="020F0502020204030204" pitchFamily="34" charset="0"/>
                <a:ea typeface="+mj-ea"/>
                <a:cs typeface="+mj-cs"/>
              </a:rPr>
            </a:br>
            <a:r>
              <a:rPr lang="en-US" sz="1600" dirty="0">
                <a:solidFill>
                  <a:schemeClr val="accent2"/>
                </a:solidFill>
              </a:rPr>
              <a:t>Independent Living Research Utilization</a:t>
            </a:r>
          </a:p>
        </p:txBody>
      </p:sp>
      <p:pic>
        <p:nvPicPr>
          <p:cNvPr id="6" name="Picture 5" descr="We create opportunities for independence for people with disabilities through research, education, and consultation.  ilru logo in block red letters with blue eyebrow swoosh above and below Independent Living Research utilization. www.ilru.org. "/>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5793" y="859730"/>
            <a:ext cx="7352413" cy="5486876"/>
          </a:xfrm>
          <a:prstGeom prst="rect">
            <a:avLst/>
          </a:prstGeom>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2DF5F09-D78D-44DB-A338-E90D23C46220}"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 dirty="0">
                <a:solidFill>
                  <a:srgbClr val="333399"/>
                </a:solidFill>
                <a:cs typeface="Calibri"/>
              </a:rPr>
              <a:t>Slide  </a:t>
            </a:r>
            <a:fld id="{70A20C95-7D6B-42F4-93FA-19320D8C8CDF}" type="slidenum">
              <a:rPr lang="en-US" sz="700">
                <a:solidFill>
                  <a:srgbClr val="333399"/>
                </a:solidFill>
                <a:cs typeface="Calibri"/>
              </a:rPr>
              <a:t>10</a:t>
            </a:fld>
            <a:br>
              <a:rPr lang="en-US" sz="700" dirty="0">
                <a:solidFill>
                  <a:srgbClr val="333399"/>
                </a:solidFill>
                <a:cs typeface="Calibri"/>
              </a:rPr>
            </a:br>
            <a:r>
              <a:rPr lang="en-US" dirty="0"/>
              <a:t>Built Before January 26, 1992</a:t>
            </a:r>
          </a:p>
        </p:txBody>
      </p:sp>
      <p:sp>
        <p:nvSpPr>
          <p:cNvPr id="3" name="Content Placeholder 2"/>
          <p:cNvSpPr>
            <a:spLocks noGrp="1"/>
          </p:cNvSpPr>
          <p:nvPr>
            <p:ph idx="1"/>
          </p:nvPr>
        </p:nvSpPr>
        <p:spPr/>
        <p:txBody>
          <a:bodyPr vert="horz" wrap="square" lIns="0" tIns="34290" rIns="0" bIns="34290" numCol="1" rtlCol="0" anchor="t" anchorCtr="0" compatLnSpc="1">
            <a:normAutofit/>
          </a:bodyPr>
          <a:lstStyle/>
          <a:p>
            <a:pPr marL="85725" indent="0">
              <a:buNone/>
            </a:pPr>
            <a:r>
              <a:rPr lang="en-US" dirty="0">
                <a:latin typeface="Calibri" panose="020F0502020204030204" pitchFamily="34" charset="0"/>
                <a:cs typeface="Calibri" panose="020F0502020204030204" pitchFamily="34" charset="0"/>
              </a:rPr>
              <a:t>If there is an architectural barrier to accessibility in a pre-ADA facility, you may remove the barrier using the 2010 ADA Standards for Accessible Design or </a:t>
            </a:r>
            <a:r>
              <a:rPr lang="en-US" dirty="0" err="1">
                <a:latin typeface="Calibri" panose="020F0502020204030204" pitchFamily="34" charset="0"/>
                <a:cs typeface="Calibri" panose="020F0502020204030204" pitchFamily="34" charset="0"/>
              </a:rPr>
              <a:t>UFAS</a:t>
            </a:r>
            <a:r>
              <a:rPr lang="en-US" dirty="0">
                <a:latin typeface="Calibri" panose="020F0502020204030204" pitchFamily="34" charset="0"/>
                <a:cs typeface="Calibri" panose="020F0502020204030204" pitchFamily="34" charset="0"/>
              </a:rPr>
              <a:t> as a guide, or you may choose to make the program, service, or activity located in the building accessible by providing “program access.”</a:t>
            </a:r>
          </a:p>
          <a:p>
            <a:pPr marL="0" indent="0">
              <a:buNone/>
            </a:pPr>
            <a:endParaRPr lang="en-US" dirty="0">
              <a:latin typeface="Calibri" panose="020F0502020204030204" pitchFamily="34" charset="0"/>
              <a:ea typeface="Calibri" panose="020F0502020204030204"/>
              <a:cs typeface="Calibri" panose="020F0502020204030204" pitchFamily="34" charset="0"/>
            </a:endParaRPr>
          </a:p>
          <a:p>
            <a:pPr marL="85725" indent="0">
              <a:buNone/>
            </a:pPr>
            <a:r>
              <a:rPr lang="en-US" dirty="0">
                <a:latin typeface="Calibri" panose="020F0502020204030204" pitchFamily="34" charset="0"/>
                <a:cs typeface="Calibri" panose="020F0502020204030204" pitchFamily="34" charset="0"/>
              </a:rPr>
              <a:t>Program access allows you to move the program to an accessible location, or use some way other than making all architectural changes to make the program, service, or activity readily accessible to and usable by individuals with disabilities.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ea typeface="Calibri"/>
              <a:cs typeface="Calibri" panose="020F0502020204030204" pitchFamily="34" charset="0"/>
            </a:endParaRPr>
          </a:p>
          <a:p>
            <a:pPr marL="0" indent="0">
              <a:buNone/>
            </a:pPr>
            <a:r>
              <a:rPr lang="en-US" sz="900" dirty="0">
                <a:latin typeface="Calibri" panose="020F0502020204030204" pitchFamily="34" charset="0"/>
                <a:cs typeface="Calibri" panose="020F0502020204030204" pitchFamily="34" charset="0"/>
              </a:rPr>
              <a:t>C.F.R. § 35.151</a:t>
            </a:r>
          </a:p>
        </p:txBody>
      </p:sp>
    </p:spTree>
    <p:extLst>
      <p:ext uri="{BB962C8B-B14F-4D97-AF65-F5344CB8AC3E}">
        <p14:creationId xmlns:p14="http://schemas.microsoft.com/office/powerpoint/2010/main" val="386091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8069-BFA6-A087-3179-C55BF1BDF58C}"/>
              </a:ext>
            </a:extLst>
          </p:cNvPr>
          <p:cNvSpPr>
            <a:spLocks noGrp="1"/>
          </p:cNvSpPr>
          <p:nvPr>
            <p:ph type="title"/>
          </p:nvPr>
        </p:nvSpPr>
        <p:spPr/>
        <p:txBody>
          <a:bodyPr/>
          <a:lstStyle/>
          <a:p>
            <a:r>
              <a:rPr lang="en-US" sz="700" dirty="0">
                <a:solidFill>
                  <a:srgbClr val="333399"/>
                </a:solidFill>
                <a:cs typeface="Calibri"/>
              </a:rPr>
              <a:t>Slide </a:t>
            </a:r>
            <a:fld id="{4BE76524-EC9A-45C3-ACC7-D334B77F4868}" type="slidenum">
              <a:rPr lang="en-US" sz="700" smtClean="0">
                <a:solidFill>
                  <a:srgbClr val="333399"/>
                </a:solidFill>
                <a:cs typeface="Calibri"/>
              </a:rPr>
              <a:t>11</a:t>
            </a:fld>
            <a:r>
              <a:rPr lang="en-US" sz="700" dirty="0">
                <a:solidFill>
                  <a:srgbClr val="333399"/>
                </a:solidFill>
                <a:cs typeface="Calibri"/>
              </a:rPr>
              <a:t> </a:t>
            </a:r>
            <a:br>
              <a:rPr lang="en-US" sz="700" dirty="0">
                <a:solidFill>
                  <a:srgbClr val="333399"/>
                </a:solidFill>
                <a:cs typeface="Calibri"/>
              </a:rPr>
            </a:br>
            <a:r>
              <a:rPr lang="en-US" dirty="0"/>
              <a:t>Additional Relevant Laws</a:t>
            </a:r>
          </a:p>
        </p:txBody>
      </p:sp>
      <p:sp>
        <p:nvSpPr>
          <p:cNvPr id="3" name="Content Placeholder 2">
            <a:extLst>
              <a:ext uri="{FF2B5EF4-FFF2-40B4-BE49-F238E27FC236}">
                <a16:creationId xmlns:a16="http://schemas.microsoft.com/office/drawing/2014/main" id="{83DA6FF6-627D-B204-935D-570D14695428}"/>
              </a:ext>
            </a:extLst>
          </p:cNvPr>
          <p:cNvSpPr>
            <a:spLocks noGrp="1"/>
          </p:cNvSpPr>
          <p:nvPr>
            <p:ph idx="1"/>
          </p:nvPr>
        </p:nvSpPr>
        <p:spPr>
          <a:xfrm>
            <a:off x="941832" y="2457450"/>
            <a:ext cx="3995928" cy="2801621"/>
          </a:xfrm>
        </p:spPr>
        <p:txBody>
          <a:bodyPr vert="horz" wrap="square" lIns="0" tIns="34290" rIns="0" bIns="34290" numCol="1" rtlCol="0" anchor="t" anchorCtr="0" compatLnSpc="1">
            <a:normAutofit/>
          </a:bodyPr>
          <a:lstStyle/>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Architectural Barriers Act (ABA)</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Rehabilitation Act of 1973</a:t>
            </a:r>
          </a:p>
          <a:p>
            <a:pPr marL="687705" lvl="2">
              <a:buFont typeface="Arial" panose="020B0604020202020204" pitchFamily="34" charset="0"/>
              <a:buChar char="•"/>
            </a:pPr>
            <a:r>
              <a:rPr lang="en-US" dirty="0">
                <a:latin typeface="Calibri" panose="020F0502020204030204" pitchFamily="34" charset="0"/>
                <a:ea typeface="Calibri"/>
                <a:cs typeface="Calibri" panose="020F0502020204030204" pitchFamily="34" charset="0"/>
              </a:rPr>
              <a:t>Sections 504 + 508 </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Fair Housing Act</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Air Carrier Access Act</a:t>
            </a:r>
          </a:p>
        </p:txBody>
      </p:sp>
      <p:pic>
        <p:nvPicPr>
          <p:cNvPr id="5" name="Picture 4" descr="Photo of Law books section in library showing multiple rows of red law books. ">
            <a:extLst>
              <a:ext uri="{FF2B5EF4-FFF2-40B4-BE49-F238E27FC236}">
                <a16:creationId xmlns:a16="http://schemas.microsoft.com/office/drawing/2014/main" id="{6652B741-4CAD-5431-B5D9-9AFB9C6851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72057" y="2696210"/>
            <a:ext cx="3485749" cy="2324100"/>
          </a:xfrm>
          <a:prstGeom prst="rect">
            <a:avLst/>
          </a:prstGeom>
        </p:spPr>
      </p:pic>
      <p:sp>
        <p:nvSpPr>
          <p:cNvPr id="7" name="TextBox 6">
            <a:extLst>
              <a:ext uri="{FF2B5EF4-FFF2-40B4-BE49-F238E27FC236}">
                <a16:creationId xmlns:a16="http://schemas.microsoft.com/office/drawing/2014/main" id="{CB7411AE-99D9-16C6-F407-11D6F25097CB}"/>
              </a:ext>
            </a:extLst>
          </p:cNvPr>
          <p:cNvSpPr txBox="1"/>
          <p:nvPr/>
        </p:nvSpPr>
        <p:spPr>
          <a:xfrm>
            <a:off x="5372057" y="5020310"/>
            <a:ext cx="3417012" cy="415498"/>
          </a:xfrm>
          <a:prstGeom prst="rect">
            <a:avLst/>
          </a:prstGeom>
          <a:noFill/>
        </p:spPr>
        <p:txBody>
          <a:bodyPr wrap="square">
            <a:spAutoFit/>
          </a:bodyPr>
          <a:lstStyle/>
          <a:p>
            <a:r>
              <a:rPr lang="en-US" sz="1050"/>
              <a:t>Image of Law books section in library showing multiple rows of red law books. </a:t>
            </a:r>
          </a:p>
        </p:txBody>
      </p:sp>
    </p:spTree>
    <p:extLst>
      <p:ext uri="{BB962C8B-B14F-4D97-AF65-F5344CB8AC3E}">
        <p14:creationId xmlns:p14="http://schemas.microsoft.com/office/powerpoint/2010/main" val="226676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6A07-E8C7-AD7D-8813-0046D3612675}"/>
              </a:ext>
            </a:extLst>
          </p:cNvPr>
          <p:cNvSpPr>
            <a:spLocks noGrp="1"/>
          </p:cNvSpPr>
          <p:nvPr>
            <p:ph type="title"/>
          </p:nvPr>
        </p:nvSpPr>
        <p:spPr/>
        <p:txBody>
          <a:bodyPr/>
          <a:lstStyle/>
          <a:p>
            <a:r>
              <a:rPr lang="en-US" sz="700" dirty="0">
                <a:solidFill>
                  <a:srgbClr val="333399"/>
                </a:solidFill>
                <a:cs typeface="Calibri"/>
              </a:rPr>
              <a:t>Slide </a:t>
            </a:r>
            <a:fld id="{62DF73A9-1960-4A2A-AE3A-27EB1146D913}" type="slidenum">
              <a:rPr lang="en-US" sz="700" smtClean="0">
                <a:solidFill>
                  <a:srgbClr val="333399"/>
                </a:solidFill>
                <a:cs typeface="Calibri"/>
              </a:rPr>
              <a:t>12</a:t>
            </a:fld>
            <a:br>
              <a:rPr lang="en-US" sz="700" dirty="0">
                <a:solidFill>
                  <a:srgbClr val="333399"/>
                </a:solidFill>
                <a:cs typeface="Calibri"/>
              </a:rPr>
            </a:br>
            <a:r>
              <a:rPr lang="en-US" dirty="0"/>
              <a:t>Examples of Barriers to Accessibility</a:t>
            </a:r>
          </a:p>
        </p:txBody>
      </p:sp>
      <p:sp>
        <p:nvSpPr>
          <p:cNvPr id="3" name="Content Placeholder 2">
            <a:extLst>
              <a:ext uri="{FF2B5EF4-FFF2-40B4-BE49-F238E27FC236}">
                <a16:creationId xmlns:a16="http://schemas.microsoft.com/office/drawing/2014/main" id="{155A5287-2467-0DB9-B0AB-D6DAA9104825}"/>
              </a:ext>
            </a:extLst>
          </p:cNvPr>
          <p:cNvSpPr>
            <a:spLocks noGrp="1"/>
          </p:cNvSpPr>
          <p:nvPr>
            <p:ph idx="1"/>
          </p:nvPr>
        </p:nvSpPr>
        <p:spPr>
          <a:xfrm>
            <a:off x="228599" y="971550"/>
            <a:ext cx="8372475" cy="5248275"/>
          </a:xfrm>
        </p:spPr>
        <p:txBody>
          <a:bodyPr vert="horz" wrap="square" lIns="0" tIns="34290" rIns="0" bIns="34290" numCol="1" rtlCol="0" anchor="t" anchorCtr="0" compatLnSpc="1">
            <a:noAutofit/>
          </a:bodyPr>
          <a:lstStyle/>
          <a:p>
            <a:pPr marL="0" indent="0" defTabSz="685800" eaLnBrk="1" fontAlgn="auto" hangingPunct="1">
              <a:lnSpc>
                <a:spcPct val="150000"/>
              </a:lnSpc>
              <a:spcBef>
                <a:spcPts val="750"/>
              </a:spcBef>
              <a:spcAft>
                <a:spcPts val="0"/>
              </a:spcAft>
              <a:buClr>
                <a:srgbClr val="418AB3"/>
              </a:buClr>
              <a:buNone/>
              <a:defRPr/>
            </a:pPr>
            <a:r>
              <a:rPr lang="en-US" sz="1800" b="1" u="sng" kern="1200" dirty="0">
                <a:latin typeface="Calibri" panose="020F0502020204030204" pitchFamily="34" charset="0"/>
                <a:cs typeface="Calibri" panose="020F0502020204030204" pitchFamily="34" charset="0"/>
              </a:rPr>
              <a:t>Architectural</a:t>
            </a:r>
          </a:p>
          <a:p>
            <a:pPr defTabSz="685800" eaLnBrk="1" fontAlgn="auto" hangingPunct="1">
              <a:lnSpc>
                <a:spcPct val="150000"/>
              </a:lnSpc>
              <a:spcBef>
                <a:spcPts val="750"/>
              </a:spcBef>
              <a:spcAft>
                <a:spcPts val="0"/>
              </a:spcAft>
              <a:buClr>
                <a:schemeClr val="tx1"/>
              </a:buClr>
              <a:defRPr/>
            </a:pPr>
            <a:r>
              <a:rPr lang="en-US" sz="1800" kern="1200" dirty="0">
                <a:latin typeface="Calibri" panose="020F0502020204030204" pitchFamily="34" charset="0"/>
                <a:cs typeface="Calibri" panose="020F0502020204030204" pitchFamily="34" charset="0"/>
              </a:rPr>
              <a:t>A building has just one entrance that is up a flight of stairs and has no ramp.</a:t>
            </a:r>
          </a:p>
          <a:p>
            <a:pPr defTabSz="685800" eaLnBrk="1" fontAlgn="auto" hangingPunct="1">
              <a:lnSpc>
                <a:spcPct val="150000"/>
              </a:lnSpc>
              <a:spcBef>
                <a:spcPts val="750"/>
              </a:spcBef>
              <a:spcAft>
                <a:spcPts val="0"/>
              </a:spcAft>
              <a:buClr>
                <a:schemeClr val="tx1"/>
              </a:buClr>
              <a:defRPr/>
            </a:pPr>
            <a:r>
              <a:rPr lang="en-US" sz="1800" kern="1200" dirty="0">
                <a:latin typeface="Calibri" panose="020F0502020204030204" pitchFamily="34" charset="0"/>
                <a:cs typeface="Calibri" panose="020F0502020204030204" pitchFamily="34" charset="0"/>
              </a:rPr>
              <a:t>The door to the only public restroom in a building is 28 inches wide.</a:t>
            </a:r>
            <a:endParaRPr lang="en-US" sz="1800" kern="1200" dirty="0">
              <a:latin typeface="Calibri" panose="020F0502020204030204" pitchFamily="34" charset="0"/>
              <a:ea typeface="Calibri"/>
              <a:cs typeface="Calibri" panose="020F0502020204030204" pitchFamily="34" charset="0"/>
            </a:endParaRPr>
          </a:p>
          <a:p>
            <a:pPr marL="0" indent="0" defTabSz="685800" eaLnBrk="1" fontAlgn="auto" hangingPunct="1">
              <a:lnSpc>
                <a:spcPct val="150000"/>
              </a:lnSpc>
              <a:spcBef>
                <a:spcPts val="375"/>
              </a:spcBef>
              <a:spcAft>
                <a:spcPts val="0"/>
              </a:spcAft>
              <a:buClr>
                <a:srgbClr val="418AB3"/>
              </a:buClr>
              <a:buNone/>
              <a:defRPr/>
            </a:pPr>
            <a:r>
              <a:rPr lang="en-US" sz="1800" b="1" u="sng" kern="1200" dirty="0">
                <a:latin typeface="Calibri" panose="020F0502020204030204" pitchFamily="34" charset="0"/>
                <a:cs typeface="Calibri" panose="020F0502020204030204" pitchFamily="34" charset="0"/>
              </a:rPr>
              <a:t>Effective Communication</a:t>
            </a:r>
            <a:endParaRPr lang="en-US" sz="1800" kern="1200" dirty="0">
              <a:latin typeface="Calibri" panose="020F0502020204030204" pitchFamily="34" charset="0"/>
              <a:ea typeface="Calibri"/>
              <a:cs typeface="Calibri" panose="020F0502020204030204" pitchFamily="34" charset="0"/>
            </a:endParaRPr>
          </a:p>
          <a:p>
            <a:pPr defTabSz="685800" eaLnBrk="1" fontAlgn="auto" hangingPunct="1">
              <a:lnSpc>
                <a:spcPct val="150000"/>
              </a:lnSpc>
              <a:spcBef>
                <a:spcPts val="750"/>
              </a:spcBef>
              <a:spcAft>
                <a:spcPts val="0"/>
              </a:spcAft>
              <a:buClr>
                <a:schemeClr val="tx1"/>
              </a:buClr>
              <a:buFont typeface="Arial" pitchFamily="34" charset="0"/>
              <a:buChar char="•"/>
              <a:defRPr/>
            </a:pPr>
            <a:r>
              <a:rPr lang="en-US" sz="1800" kern="1200" dirty="0">
                <a:latin typeface="Calibri" panose="020F0502020204030204" pitchFamily="34" charset="0"/>
                <a:cs typeface="Calibri" panose="020F0502020204030204" pitchFamily="34" charset="0"/>
              </a:rPr>
              <a:t>No assistive listening system for public meetings by a County Council.</a:t>
            </a:r>
          </a:p>
          <a:p>
            <a:pPr defTabSz="685800" eaLnBrk="1" fontAlgn="auto" hangingPunct="1">
              <a:lnSpc>
                <a:spcPct val="150000"/>
              </a:lnSpc>
              <a:spcBef>
                <a:spcPts val="750"/>
              </a:spcBef>
              <a:spcAft>
                <a:spcPts val="0"/>
              </a:spcAft>
              <a:buClr>
                <a:schemeClr val="tx1"/>
              </a:buClr>
              <a:buFont typeface="Arial" pitchFamily="34" charset="0"/>
              <a:buChar char="•"/>
              <a:defRPr/>
            </a:pPr>
            <a:r>
              <a:rPr lang="en-US" sz="1800" kern="1200" dirty="0">
                <a:latin typeface="Calibri" panose="020F0502020204030204" pitchFamily="34" charset="0"/>
                <a:cs typeface="Calibri" panose="020F0502020204030204" pitchFamily="34" charset="0"/>
              </a:rPr>
              <a:t>A County’s website that cannot be accessed by people who are blind using screen reader software or those with low vision using text enlargement software.</a:t>
            </a:r>
          </a:p>
          <a:p>
            <a:pPr marL="0" indent="0" defTabSz="685800" eaLnBrk="1" fontAlgn="auto" hangingPunct="1">
              <a:lnSpc>
                <a:spcPct val="150000"/>
              </a:lnSpc>
              <a:spcAft>
                <a:spcPts val="0"/>
              </a:spcAft>
              <a:buClr>
                <a:srgbClr val="418AB3"/>
              </a:buClr>
              <a:buNone/>
              <a:defRPr/>
            </a:pPr>
            <a:r>
              <a:rPr lang="en-US" sz="1800" b="1" u="sng" kern="1200" dirty="0">
                <a:latin typeface="Calibri" panose="020F0502020204030204" pitchFamily="34" charset="0"/>
                <a:cs typeface="Calibri" panose="020F0502020204030204" pitchFamily="34" charset="0"/>
              </a:rPr>
              <a:t>Policies and Procedures (Administrative Requirements)</a:t>
            </a:r>
            <a:endParaRPr lang="en-US" sz="1800" kern="1200" dirty="0">
              <a:latin typeface="Calibri" panose="020F0502020204030204" pitchFamily="34" charset="0"/>
              <a:ea typeface="Calibri"/>
              <a:cs typeface="Calibri" panose="020F0502020204030204" pitchFamily="34" charset="0"/>
            </a:endParaRPr>
          </a:p>
          <a:p>
            <a:pPr defTabSz="685800" eaLnBrk="1" fontAlgn="auto" hangingPunct="1">
              <a:lnSpc>
                <a:spcPct val="150000"/>
              </a:lnSpc>
              <a:spcBef>
                <a:spcPts val="750"/>
              </a:spcBef>
              <a:spcAft>
                <a:spcPts val="0"/>
              </a:spcAft>
              <a:buClr>
                <a:schemeClr val="tx1"/>
              </a:buClr>
              <a:buFont typeface="Arial" pitchFamily="34" charset="0"/>
              <a:buChar char="•"/>
              <a:defRPr/>
            </a:pPr>
            <a:r>
              <a:rPr lang="en-US" sz="1800" kern="1200" dirty="0">
                <a:latin typeface="Calibri" panose="020F0502020204030204" pitchFamily="34" charset="0"/>
                <a:cs typeface="Calibri" panose="020F0502020204030204" pitchFamily="34" charset="0"/>
              </a:rPr>
              <a:t>Requiring a driver’s license to obtain a library card from the public library.</a:t>
            </a:r>
          </a:p>
          <a:p>
            <a:pPr defTabSz="685800" eaLnBrk="1" fontAlgn="auto" hangingPunct="1">
              <a:lnSpc>
                <a:spcPct val="150000"/>
              </a:lnSpc>
              <a:spcBef>
                <a:spcPts val="750"/>
              </a:spcBef>
              <a:spcAft>
                <a:spcPts val="0"/>
              </a:spcAft>
              <a:buClr>
                <a:schemeClr val="tx1"/>
              </a:buClr>
              <a:buFont typeface="Arial" pitchFamily="34" charset="0"/>
              <a:buChar char="•"/>
              <a:defRPr/>
            </a:pPr>
            <a:r>
              <a:rPr lang="en-US" sz="1800" kern="1200" dirty="0">
                <a:latin typeface="Calibri" panose="020F0502020204030204" pitchFamily="34" charset="0"/>
                <a:cs typeface="Calibri" panose="020F0502020204030204" pitchFamily="34" charset="0"/>
              </a:rPr>
              <a:t>A “No Animals” rule (without an exception for service animals) to an office.</a:t>
            </a:r>
          </a:p>
        </p:txBody>
      </p:sp>
    </p:spTree>
    <p:extLst>
      <p:ext uri="{BB962C8B-B14F-4D97-AF65-F5344CB8AC3E}">
        <p14:creationId xmlns:p14="http://schemas.microsoft.com/office/powerpoint/2010/main" val="308059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165C-7619-9E11-72E0-DFFB4B05C3DB}"/>
              </a:ext>
            </a:extLst>
          </p:cNvPr>
          <p:cNvSpPr>
            <a:spLocks noGrp="1"/>
          </p:cNvSpPr>
          <p:nvPr>
            <p:ph type="title"/>
          </p:nvPr>
        </p:nvSpPr>
        <p:spPr/>
        <p:txBody>
          <a:bodyPr/>
          <a:lstStyle/>
          <a:p>
            <a:r>
              <a:rPr lang="en-US" sz="800" dirty="0">
                <a:solidFill>
                  <a:srgbClr val="333399"/>
                </a:solidFill>
                <a:cs typeface="Calibri"/>
              </a:rPr>
              <a:t>Slide  </a:t>
            </a:r>
            <a:fld id="{2C3F247B-A40C-47C4-8681-6C2C3D77C2EA}" type="slidenum">
              <a:rPr lang="en-US" sz="800" smtClean="0">
                <a:solidFill>
                  <a:srgbClr val="333399"/>
                </a:solidFill>
                <a:cs typeface="Calibri"/>
              </a:rPr>
              <a:t>13</a:t>
            </a:fld>
            <a:br>
              <a:rPr lang="en-US" sz="800" dirty="0">
                <a:solidFill>
                  <a:srgbClr val="333399"/>
                </a:solidFill>
                <a:cs typeface="Calibri"/>
              </a:rPr>
            </a:br>
            <a:r>
              <a:rPr lang="en-US" dirty="0"/>
              <a:t>Architectural Accessibility</a:t>
            </a:r>
          </a:p>
        </p:txBody>
      </p:sp>
      <p:sp>
        <p:nvSpPr>
          <p:cNvPr id="3" name="Content Placeholder 2">
            <a:extLst>
              <a:ext uri="{FF2B5EF4-FFF2-40B4-BE49-F238E27FC236}">
                <a16:creationId xmlns:a16="http://schemas.microsoft.com/office/drawing/2014/main" id="{9DC95EDD-0144-E913-A280-8180FB1E6A95}"/>
              </a:ext>
            </a:extLst>
          </p:cNvPr>
          <p:cNvSpPr>
            <a:spLocks noGrp="1"/>
          </p:cNvSpPr>
          <p:nvPr>
            <p:ph idx="1"/>
          </p:nvPr>
        </p:nvSpPr>
        <p:spPr/>
        <p:txBody>
          <a:bodyPr>
            <a:normAutofit/>
          </a:bodyPr>
          <a:lstStyle/>
          <a:p>
            <a:pPr>
              <a:lnSpc>
                <a:spcPct val="150000"/>
              </a:lnSpc>
            </a:pPr>
            <a:r>
              <a:rPr lang="en-US" sz="1800" dirty="0">
                <a:latin typeface="Calibri" panose="020F0502020204030204" pitchFamily="34" charset="0"/>
                <a:cs typeface="Calibri" panose="020F0502020204030204" pitchFamily="34" charset="0"/>
              </a:rPr>
              <a:t>All facilities designed, constructed, or altered by, on behalf of, or for the use of a public entity must be readily accessible and usable by individuals with disabilities, if the construction or </a:t>
            </a:r>
            <a:r>
              <a:rPr lang="en-US" sz="1800" u="sng" dirty="0">
                <a:latin typeface="Calibri" panose="020F0502020204030204" pitchFamily="34" charset="0"/>
                <a:cs typeface="Calibri" panose="020F0502020204030204" pitchFamily="34" charset="0"/>
              </a:rPr>
              <a:t>alteration </a:t>
            </a:r>
            <a:r>
              <a:rPr lang="en-US" sz="1800" dirty="0">
                <a:latin typeface="Calibri" panose="020F0502020204030204" pitchFamily="34" charset="0"/>
                <a:cs typeface="Calibri" panose="020F0502020204030204" pitchFamily="34" charset="0"/>
              </a:rPr>
              <a:t>is begun after January 26, 1992. </a:t>
            </a:r>
          </a:p>
          <a:p>
            <a:pPr marL="0" indent="0">
              <a:lnSpc>
                <a:spcPct val="150000"/>
              </a:lnSpc>
              <a:buNone/>
            </a:pPr>
            <a:endParaRPr lang="en-US" sz="1350" i="1" dirty="0">
              <a:latin typeface="Calibri" panose="020F0502020204030204" pitchFamily="34" charset="0"/>
              <a:cs typeface="Calibri" panose="020F0502020204030204" pitchFamily="34" charset="0"/>
            </a:endParaRPr>
          </a:p>
          <a:p>
            <a:pPr marL="0" indent="0" algn="ctr">
              <a:lnSpc>
                <a:spcPct val="150000"/>
              </a:lnSpc>
              <a:buNone/>
            </a:pPr>
            <a:r>
              <a:rPr lang="en-US" sz="2800" b="1" i="1" dirty="0">
                <a:latin typeface="Calibri" panose="020F0502020204030204" pitchFamily="34" charset="0"/>
                <a:cs typeface="Calibri" panose="020F0502020204030204" pitchFamily="34" charset="0"/>
              </a:rPr>
              <a:t>What is "readily accessible and usable?“</a:t>
            </a:r>
          </a:p>
          <a:p>
            <a:pPr marL="0" indent="0">
              <a:lnSpc>
                <a:spcPct val="150000"/>
              </a:lnSpc>
              <a:buNone/>
            </a:pPr>
            <a:endParaRPr lang="en-US" sz="1350" i="1" dirty="0">
              <a:latin typeface="Calibri" panose="020F0502020204030204" pitchFamily="34" charset="0"/>
              <a:cs typeface="Calibri" panose="020F0502020204030204" pitchFamily="34" charset="0"/>
            </a:endParaRPr>
          </a:p>
          <a:p>
            <a:pPr>
              <a:lnSpc>
                <a:spcPct val="150000"/>
              </a:lnSpc>
            </a:pPr>
            <a:r>
              <a:rPr lang="en-US" sz="1800" dirty="0">
                <a:latin typeface="Calibri" panose="020F0502020204030204" pitchFamily="34" charset="0"/>
                <a:cs typeface="Calibri" panose="020F0502020204030204" pitchFamily="34" charset="0"/>
              </a:rPr>
              <a:t>This means that the facility must be designed, constructed, or altered in strict compliance with a design standard. The regulation gives a choice of two standards that may be used- </a:t>
            </a:r>
            <a:r>
              <a:rPr lang="en-US" sz="1800" dirty="0" err="1">
                <a:latin typeface="Calibri" panose="020F0502020204030204" pitchFamily="34" charset="0"/>
                <a:cs typeface="Calibri" panose="020F0502020204030204" pitchFamily="34" charset="0"/>
              </a:rPr>
              <a:t>UFAS</a:t>
            </a:r>
            <a:r>
              <a:rPr lang="en-US" sz="1800" dirty="0">
                <a:latin typeface="Calibri" panose="020F0502020204030204" pitchFamily="34" charset="0"/>
                <a:cs typeface="Calibri" panose="020F0502020204030204" pitchFamily="34" charset="0"/>
              </a:rPr>
              <a:t> or </a:t>
            </a:r>
            <a:r>
              <a:rPr lang="en-US" sz="1800" dirty="0" err="1">
                <a:latin typeface="Calibri" panose="020F0502020204030204" pitchFamily="34" charset="0"/>
                <a:cs typeface="Calibri" panose="020F0502020204030204" pitchFamily="34" charset="0"/>
              </a:rPr>
              <a:t>ADAAG</a:t>
            </a:r>
            <a:r>
              <a:rPr lang="en-US" sz="1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26826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295C-EC24-73A7-57D3-59D43E7A8235}"/>
              </a:ext>
            </a:extLst>
          </p:cNvPr>
          <p:cNvSpPr>
            <a:spLocks noGrp="1"/>
          </p:cNvSpPr>
          <p:nvPr>
            <p:ph type="title"/>
          </p:nvPr>
        </p:nvSpPr>
        <p:spPr/>
        <p:txBody>
          <a:bodyPr/>
          <a:lstStyle/>
          <a:p>
            <a:r>
              <a:rPr lang="en-US" sz="700" dirty="0">
                <a:solidFill>
                  <a:srgbClr val="333399"/>
                </a:solidFill>
                <a:cs typeface="Calibri"/>
              </a:rPr>
              <a:t>Slide  </a:t>
            </a:r>
            <a:fld id="{36FE17E7-6707-4DE4-B5B5-5D36A277895C}" type="slidenum">
              <a:rPr lang="en-US" sz="700" smtClean="0">
                <a:solidFill>
                  <a:srgbClr val="333399"/>
                </a:solidFill>
                <a:cs typeface="Calibri"/>
              </a:rPr>
              <a:t>14</a:t>
            </a:fld>
            <a:br>
              <a:rPr lang="en-US" sz="700" dirty="0">
                <a:solidFill>
                  <a:srgbClr val="333399"/>
                </a:solidFill>
                <a:cs typeface="Calibri"/>
              </a:rPr>
            </a:br>
            <a:r>
              <a:rPr lang="en-US" dirty="0"/>
              <a:t>Dates for Compliance</a:t>
            </a:r>
          </a:p>
        </p:txBody>
      </p:sp>
      <p:graphicFrame>
        <p:nvGraphicFramePr>
          <p:cNvPr id="7" name="Table 6"/>
          <p:cNvGraphicFramePr>
            <a:graphicFrameLocks noGrp="1"/>
          </p:cNvGraphicFramePr>
          <p:nvPr>
            <p:extLst>
              <p:ext uri="{D42A27DB-BD31-4B8C-83A1-F6EECF244321}">
                <p14:modId xmlns:p14="http://schemas.microsoft.com/office/powerpoint/2010/main" val="346270355"/>
              </p:ext>
            </p:extLst>
          </p:nvPr>
        </p:nvGraphicFramePr>
        <p:xfrm>
          <a:off x="552450" y="1000125"/>
          <a:ext cx="8172450" cy="3714947"/>
        </p:xfrm>
        <a:graphic>
          <a:graphicData uri="http://schemas.openxmlformats.org/drawingml/2006/table">
            <a:tbl>
              <a:tblPr firstRow="1" bandRow="1">
                <a:tableStyleId>{21E4AEA4-8DFA-4A89-87EB-49C32662AFE0}</a:tableStyleId>
              </a:tblPr>
              <a:tblGrid>
                <a:gridCol w="4202311">
                  <a:extLst>
                    <a:ext uri="{9D8B030D-6E8A-4147-A177-3AD203B41FA5}">
                      <a16:colId xmlns:a16="http://schemas.microsoft.com/office/drawing/2014/main" val="20000"/>
                    </a:ext>
                  </a:extLst>
                </a:gridCol>
                <a:gridCol w="3970139">
                  <a:extLst>
                    <a:ext uri="{9D8B030D-6E8A-4147-A177-3AD203B41FA5}">
                      <a16:colId xmlns:a16="http://schemas.microsoft.com/office/drawing/2014/main" val="20001"/>
                    </a:ext>
                  </a:extLst>
                </a:gridCol>
              </a:tblGrid>
              <a:tr h="1228487">
                <a:tc>
                  <a:txBody>
                    <a:bodyPr/>
                    <a:lstStyle/>
                    <a:p>
                      <a:pPr algn="ctr"/>
                      <a:r>
                        <a:rPr lang="en-US" sz="1800" dirty="0">
                          <a:latin typeface="Calibri" panose="020F0502020204030204" pitchFamily="34" charset="0"/>
                          <a:cs typeface="Calibri" panose="020F0502020204030204" pitchFamily="34" charset="0"/>
                        </a:rPr>
                        <a:t>Compliance Date for New Construction</a:t>
                      </a:r>
                      <a:r>
                        <a:rPr lang="en-US" sz="1800" baseline="0" dirty="0">
                          <a:latin typeface="Calibri" panose="020F0502020204030204" pitchFamily="34" charset="0"/>
                          <a:cs typeface="Calibri" panose="020F0502020204030204" pitchFamily="34" charset="0"/>
                        </a:rPr>
                        <a:t> or Alteration</a:t>
                      </a:r>
                      <a:endParaRPr lang="en-US" sz="18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1800" dirty="0">
                          <a:latin typeface="Calibri" panose="020F0502020204030204" pitchFamily="34" charset="0"/>
                          <a:cs typeface="Calibri" panose="020F0502020204030204" pitchFamily="34" charset="0"/>
                        </a:rPr>
                        <a:t>Applicable Standards</a:t>
                      </a:r>
                    </a:p>
                  </a:txBody>
                  <a:tcPr marL="68580" marR="68580" marT="34290" marB="34290"/>
                </a:tc>
                <a:extLst>
                  <a:ext uri="{0D108BD9-81ED-4DB2-BD59-A6C34878D82A}">
                    <a16:rowId xmlns:a16="http://schemas.microsoft.com/office/drawing/2014/main" val="10000"/>
                  </a:ext>
                </a:extLst>
              </a:tr>
              <a:tr h="868324">
                <a:tc>
                  <a:txBody>
                    <a:bodyPr/>
                    <a:lstStyle/>
                    <a:p>
                      <a:r>
                        <a:rPr lang="en-US" sz="1800">
                          <a:latin typeface="Calibri" panose="020F0502020204030204" pitchFamily="34" charset="0"/>
                          <a:cs typeface="Calibri" panose="020F0502020204030204" pitchFamily="34" charset="0"/>
                        </a:rPr>
                        <a:t>Before September 15, 2010</a:t>
                      </a:r>
                    </a:p>
                  </a:txBody>
                  <a:tcPr marL="68580" marR="68580" marT="34290" marB="34290"/>
                </a:tc>
                <a:tc>
                  <a:txBody>
                    <a:bodyPr/>
                    <a:lstStyle/>
                    <a:p>
                      <a:r>
                        <a:rPr lang="en-US" sz="1800" dirty="0">
                          <a:latin typeface="Calibri" panose="020F0502020204030204" pitchFamily="34" charset="0"/>
                          <a:cs typeface="Calibri" panose="020F0502020204030204" pitchFamily="34" charset="0"/>
                        </a:rPr>
                        <a:t>1991 Standards or </a:t>
                      </a:r>
                      <a:r>
                        <a:rPr lang="en-US" sz="1800" dirty="0" err="1">
                          <a:latin typeface="Calibri" panose="020F0502020204030204" pitchFamily="34" charset="0"/>
                          <a:cs typeface="Calibri" panose="020F0502020204030204" pitchFamily="34" charset="0"/>
                        </a:rPr>
                        <a:t>UFAS</a:t>
                      </a:r>
                      <a:endParaRPr lang="en-US" sz="18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1064780">
                <a:tc>
                  <a:txBody>
                    <a:bodyPr/>
                    <a:lstStyle/>
                    <a:p>
                      <a:r>
                        <a:rPr lang="en-US" sz="1800" dirty="0">
                          <a:latin typeface="Calibri" panose="020F0502020204030204" pitchFamily="34" charset="0"/>
                          <a:cs typeface="Calibri" panose="020F0502020204030204" pitchFamily="34" charset="0"/>
                        </a:rPr>
                        <a:t>On or after</a:t>
                      </a:r>
                      <a:r>
                        <a:rPr lang="en-US" sz="1800" baseline="0" dirty="0">
                          <a:latin typeface="Calibri" panose="020F0502020204030204" pitchFamily="34" charset="0"/>
                          <a:cs typeface="Calibri" panose="020F0502020204030204" pitchFamily="34" charset="0"/>
                        </a:rPr>
                        <a:t> September 12, 2010, and before March 15, 2012</a:t>
                      </a:r>
                      <a:endParaRPr lang="en-US" sz="1800" dirty="0">
                        <a:latin typeface="Calibri" panose="020F0502020204030204" pitchFamily="34" charset="0"/>
                        <a:cs typeface="Calibri" panose="020F0502020204030204" pitchFamily="34" charset="0"/>
                      </a:endParaRPr>
                    </a:p>
                  </a:txBody>
                  <a:tcPr marL="68580" marR="68580" marT="34290" marB="34290"/>
                </a:tc>
                <a:tc>
                  <a:txBody>
                    <a:bodyPr/>
                    <a:lstStyle/>
                    <a:p>
                      <a:r>
                        <a:rPr lang="en-US" sz="1800" dirty="0">
                          <a:latin typeface="Calibri" panose="020F0502020204030204" pitchFamily="34" charset="0"/>
                          <a:cs typeface="Calibri" panose="020F0502020204030204" pitchFamily="34" charset="0"/>
                        </a:rPr>
                        <a:t>1991 Standards, </a:t>
                      </a:r>
                      <a:r>
                        <a:rPr lang="en-US" sz="1800" dirty="0" err="1">
                          <a:latin typeface="Calibri" panose="020F0502020204030204" pitchFamily="34" charset="0"/>
                          <a:cs typeface="Calibri" panose="020F0502020204030204" pitchFamily="34" charset="0"/>
                        </a:rPr>
                        <a:t>UFAS</a:t>
                      </a:r>
                      <a:r>
                        <a:rPr lang="en-US" sz="1800" dirty="0">
                          <a:latin typeface="Calibri" panose="020F0502020204030204" pitchFamily="34" charset="0"/>
                          <a:cs typeface="Calibri" panose="020F0502020204030204" pitchFamily="34" charset="0"/>
                        </a:rPr>
                        <a:t>, or 2010 Standards</a:t>
                      </a:r>
                    </a:p>
                  </a:txBody>
                  <a:tcPr marL="68580" marR="68580" marT="34290" marB="34290"/>
                </a:tc>
                <a:extLst>
                  <a:ext uri="{0D108BD9-81ED-4DB2-BD59-A6C34878D82A}">
                    <a16:rowId xmlns:a16="http://schemas.microsoft.com/office/drawing/2014/main" val="10002"/>
                  </a:ext>
                </a:extLst>
              </a:tr>
              <a:tr h="553356">
                <a:tc>
                  <a:txBody>
                    <a:bodyPr/>
                    <a:lstStyle/>
                    <a:p>
                      <a:r>
                        <a:rPr lang="en-US" sz="1800">
                          <a:latin typeface="Calibri" panose="020F0502020204030204" pitchFamily="34" charset="0"/>
                          <a:cs typeface="Calibri" panose="020F0502020204030204" pitchFamily="34" charset="0"/>
                        </a:rPr>
                        <a:t>On or after March 15, 2012</a:t>
                      </a:r>
                    </a:p>
                  </a:txBody>
                  <a:tcPr marL="68580" marR="68580" marT="34290" marB="34290"/>
                </a:tc>
                <a:tc>
                  <a:txBody>
                    <a:bodyPr/>
                    <a:lstStyle/>
                    <a:p>
                      <a:r>
                        <a:rPr lang="en-US" sz="1800" dirty="0">
                          <a:latin typeface="Calibri" panose="020F0502020204030204" pitchFamily="34" charset="0"/>
                          <a:cs typeface="Calibri" panose="020F0502020204030204" pitchFamily="34" charset="0"/>
                        </a:rPr>
                        <a:t>2010 Standards</a:t>
                      </a:r>
                    </a:p>
                  </a:txBody>
                  <a:tcPr marL="68580" marR="68580" marT="34290" marB="34290"/>
                </a:tc>
                <a:extLst>
                  <a:ext uri="{0D108BD9-81ED-4DB2-BD59-A6C34878D82A}">
                    <a16:rowId xmlns:a16="http://schemas.microsoft.com/office/drawing/2014/main" val="10003"/>
                  </a:ext>
                </a:extLst>
              </a:tr>
            </a:tbl>
          </a:graphicData>
        </a:graphic>
      </p:graphicFrame>
      <p:sp>
        <p:nvSpPr>
          <p:cNvPr id="3" name="Content Placeholder 2">
            <a:extLst>
              <a:ext uri="{FF2B5EF4-FFF2-40B4-BE49-F238E27FC236}">
                <a16:creationId xmlns:a16="http://schemas.microsoft.com/office/drawing/2014/main" id="{ECC7101E-F113-FC6D-E6B8-C71F3952FD65}"/>
              </a:ext>
            </a:extLst>
          </p:cNvPr>
          <p:cNvSpPr>
            <a:spLocks noGrp="1"/>
          </p:cNvSpPr>
          <p:nvPr>
            <p:ph idx="1"/>
          </p:nvPr>
        </p:nvSpPr>
        <p:spPr>
          <a:xfrm>
            <a:off x="800100" y="4829176"/>
            <a:ext cx="7543800" cy="842290"/>
          </a:xfrm>
        </p:spPr>
        <p:txBody>
          <a:bodyPr vert="horz" wrap="square" lIns="0" tIns="34290" rIns="0" bIns="34290" numCol="1" rtlCol="0" anchor="t" anchorCtr="0" compatLnSpc="1">
            <a:normAutofit fontScale="92500" lnSpcReduction="10000"/>
          </a:bodyPr>
          <a:lstStyle/>
          <a:p>
            <a:r>
              <a:rPr lang="en-US" sz="1900" dirty="0">
                <a:latin typeface="Calibri"/>
                <a:ea typeface="Calibri"/>
                <a:cs typeface="Calibri"/>
              </a:rPr>
              <a:t>Anything that is currently found to be out of compliance with the relevant standards should be included in a transition plan for a future alteration in compliance with the 2010 Standards</a:t>
            </a:r>
          </a:p>
          <a:p>
            <a:endParaRPr lang="en-US" dirty="0"/>
          </a:p>
        </p:txBody>
      </p:sp>
    </p:spTree>
    <p:extLst>
      <p:ext uri="{BB962C8B-B14F-4D97-AF65-F5344CB8AC3E}">
        <p14:creationId xmlns:p14="http://schemas.microsoft.com/office/powerpoint/2010/main" val="565814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 dirty="0">
                <a:solidFill>
                  <a:srgbClr val="333399"/>
                </a:solidFill>
                <a:cs typeface="Calibri"/>
              </a:rPr>
              <a:t>Slide  </a:t>
            </a:r>
            <a:fld id="{6F2BF40C-FBA2-4229-AA1A-C78E7652D2AF}" type="slidenum">
              <a:rPr lang="en-US" sz="700" smtClean="0">
                <a:solidFill>
                  <a:srgbClr val="333399"/>
                </a:solidFill>
                <a:cs typeface="Calibri"/>
              </a:rPr>
              <a:t>15</a:t>
            </a:fld>
            <a:br>
              <a:rPr lang="en-US" sz="700" dirty="0">
                <a:solidFill>
                  <a:srgbClr val="333399"/>
                </a:solidFill>
                <a:cs typeface="Calibri"/>
              </a:rPr>
            </a:br>
            <a:r>
              <a:rPr lang="en-US" dirty="0"/>
              <a:t>Parking</a:t>
            </a:r>
          </a:p>
        </p:txBody>
      </p:sp>
      <p:pic>
        <p:nvPicPr>
          <p:cNvPr id="4" name="Content Placeholder 3" descr="Image of a blue parking sign with arrows pointing down and multiple, confusing directions"/>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437740" y="1066800"/>
            <a:ext cx="2711921" cy="2937915"/>
          </a:xfrm>
        </p:spPr>
      </p:pic>
      <p:sp>
        <p:nvSpPr>
          <p:cNvPr id="3" name="TextBox 2">
            <a:extLst>
              <a:ext uri="{FF2B5EF4-FFF2-40B4-BE49-F238E27FC236}">
                <a16:creationId xmlns:a16="http://schemas.microsoft.com/office/drawing/2014/main" id="{6E1007F9-44EC-59A1-F5F8-D321E2E6C971}"/>
              </a:ext>
            </a:extLst>
          </p:cNvPr>
          <p:cNvSpPr txBox="1"/>
          <p:nvPr/>
        </p:nvSpPr>
        <p:spPr>
          <a:xfrm>
            <a:off x="228600" y="4972739"/>
            <a:ext cx="5921061"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dirty="0">
                <a:latin typeface="Calibri" panose="020F0502020204030204" pitchFamily="34" charset="0"/>
                <a:ea typeface="+mn-lt"/>
                <a:cs typeface="Calibri" panose="020F0502020204030204" pitchFamily="34" charset="0"/>
              </a:rPr>
              <a:t>Image of a blue parking sign with 5 arrows pointing down and multiple, confusing directions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386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800" b="1" dirty="0">
                <a:solidFill>
                  <a:srgbClr val="333399"/>
                </a:solidFill>
                <a:effectLst/>
                <a:latin typeface="Calibri" panose="020F0502020204030204" pitchFamily="34" charset="0"/>
                <a:ea typeface="+mj-ea"/>
                <a:cs typeface="Calibri" panose="020F0502020204030204" pitchFamily="34" charset="0"/>
              </a:rPr>
              <a:t>Slide  </a:t>
            </a:r>
            <a:fld id="{72E0A3BB-FDBA-4DA5-875E-5CD7D45DE21A}" type="slidenum">
              <a:rPr lang="en-US" sz="800" b="1" smtClean="0">
                <a:solidFill>
                  <a:srgbClr val="333399"/>
                </a:solidFill>
                <a:effectLst/>
                <a:latin typeface="Calibri" panose="020F0502020204030204" pitchFamily="34" charset="0"/>
                <a:ea typeface="+mj-ea"/>
                <a:cs typeface="Calibri" panose="020F0502020204030204" pitchFamily="34" charset="0"/>
              </a:rPr>
              <a:t>16</a:t>
            </a:fld>
            <a:br>
              <a:rPr lang="en-US" sz="800" b="1" dirty="0">
                <a:solidFill>
                  <a:srgbClr val="333399"/>
                </a:solidFill>
                <a:effectLst/>
                <a:latin typeface="Calibri" panose="020F0502020204030204" pitchFamily="34" charset="0"/>
                <a:ea typeface="+mj-ea"/>
                <a:cs typeface="Calibri" panose="020F0502020204030204" pitchFamily="34" charset="0"/>
              </a:rPr>
            </a:br>
            <a:r>
              <a:rPr lang="en-US" dirty="0"/>
              <a:t>Accessible Parking Spaces</a:t>
            </a:r>
          </a:p>
        </p:txBody>
      </p:sp>
      <p:pic>
        <p:nvPicPr>
          <p:cNvPr id="2" name="Picture 1" descr="Diagram of parking spaces for a car and a van.  The car needs a 96 in minimum width and a van space needs 132 minimum width.  ">
            <a:extLst>
              <a:ext uri="{FF2B5EF4-FFF2-40B4-BE49-F238E27FC236}">
                <a16:creationId xmlns:a16="http://schemas.microsoft.com/office/drawing/2014/main" id="{4E0DE52F-4B51-C6BD-57C5-1EFA82AC3199}"/>
              </a:ext>
            </a:extLst>
          </p:cNvPr>
          <p:cNvPicPr>
            <a:picLocks noChangeAspect="1"/>
          </p:cNvPicPr>
          <p:nvPr/>
        </p:nvPicPr>
        <p:blipFill>
          <a:blip r:embed="rId3"/>
          <a:stretch>
            <a:fillRect/>
          </a:stretch>
        </p:blipFill>
        <p:spPr>
          <a:xfrm>
            <a:off x="1124962" y="1675394"/>
            <a:ext cx="3447038" cy="3343886"/>
          </a:xfrm>
          <a:prstGeom prst="rect">
            <a:avLst/>
          </a:prstGeom>
        </p:spPr>
      </p:pic>
      <p:sp>
        <p:nvSpPr>
          <p:cNvPr id="9" name="TextBox 8"/>
          <p:cNvSpPr txBox="1"/>
          <p:nvPr/>
        </p:nvSpPr>
        <p:spPr>
          <a:xfrm>
            <a:off x="1489776" y="5310468"/>
            <a:ext cx="2034949" cy="623248"/>
          </a:xfrm>
          <a:prstGeom prst="rect">
            <a:avLst/>
          </a:prstGeom>
          <a:noFill/>
        </p:spPr>
        <p:txBody>
          <a:bodyPr wrap="square" lIns="68580" tIns="34290" rIns="68580" bIns="34290" rtlCol="0" anchor="t">
            <a:spAutoFit/>
          </a:bodyPr>
          <a:lstStyle/>
          <a:p>
            <a:r>
              <a:rPr lang="en-US" dirty="0">
                <a:latin typeface="Calibri" panose="020F0502020204030204" pitchFamily="34" charset="0"/>
                <a:cs typeface="Calibri" panose="020F0502020204030204" pitchFamily="34" charset="0"/>
              </a:rPr>
              <a:t>Diagram of Parking Space Size </a:t>
            </a:r>
            <a:endParaRPr lang="en-US" dirty="0">
              <a:latin typeface="Calibri" panose="020F0502020204030204" pitchFamily="34" charset="0"/>
              <a:ea typeface="Calibri"/>
              <a:cs typeface="Calibri" panose="020F0502020204030204" pitchFamily="34" charset="0"/>
            </a:endParaRPr>
          </a:p>
        </p:txBody>
      </p:sp>
      <p:pic>
        <p:nvPicPr>
          <p:cNvPr id="4" name="Picture 3" descr="Diagram of an access aisle in a parking lot.  The marked space between two parking spots is an aisle, and must be the full length of the parking space with a minimum width of 60 inches. ">
            <a:extLst>
              <a:ext uri="{FF2B5EF4-FFF2-40B4-BE49-F238E27FC236}">
                <a16:creationId xmlns:a16="http://schemas.microsoft.com/office/drawing/2014/main" id="{5E3B2A71-D333-D77A-6DD4-30F3392EB843}"/>
              </a:ext>
            </a:extLst>
          </p:cNvPr>
          <p:cNvPicPr>
            <a:picLocks noChangeAspect="1"/>
          </p:cNvPicPr>
          <p:nvPr/>
        </p:nvPicPr>
        <p:blipFill>
          <a:blip r:embed="rId4"/>
          <a:stretch>
            <a:fillRect/>
          </a:stretch>
        </p:blipFill>
        <p:spPr>
          <a:xfrm>
            <a:off x="4913110" y="1675394"/>
            <a:ext cx="3773690" cy="3507211"/>
          </a:xfrm>
          <a:prstGeom prst="rect">
            <a:avLst/>
          </a:prstGeom>
        </p:spPr>
      </p:pic>
      <p:sp>
        <p:nvSpPr>
          <p:cNvPr id="7" name="TextBox 6" descr="Diagram of an access aisle in a parking lot.  The marked space between two parking spots is an aisle, and must be the full length of the parking space with a minimum width of 60 inches. "/>
          <p:cNvSpPr txBox="1"/>
          <p:nvPr/>
        </p:nvSpPr>
        <p:spPr>
          <a:xfrm>
            <a:off x="6063777" y="5310468"/>
            <a:ext cx="1901124" cy="623248"/>
          </a:xfrm>
          <a:prstGeom prst="rect">
            <a:avLst/>
          </a:prstGeom>
          <a:noFill/>
        </p:spPr>
        <p:txBody>
          <a:bodyPr wrap="square" lIns="68580" tIns="34290" rIns="68580" bIns="34290" rtlCol="0" anchor="t">
            <a:spAutoFit/>
          </a:bodyPr>
          <a:lstStyle/>
          <a:p>
            <a:r>
              <a:rPr lang="en-US" dirty="0">
                <a:latin typeface="Calibri" panose="020F0502020204030204" pitchFamily="34" charset="0"/>
                <a:cs typeface="Calibri" panose="020F0502020204030204" pitchFamily="34" charset="0"/>
              </a:rPr>
              <a:t>Diagram of Access Aisle</a:t>
            </a:r>
            <a:endParaRPr lang="en-US" dirty="0">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51882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800" b="1" dirty="0">
                <a:solidFill>
                  <a:srgbClr val="333399"/>
                </a:solidFill>
                <a:effectLst/>
                <a:latin typeface="Calibri" panose="020F0502020204030204" pitchFamily="34" charset="0"/>
                <a:ea typeface="+mj-ea"/>
                <a:cs typeface="Calibri" panose="020F0502020204030204" pitchFamily="34" charset="0"/>
              </a:rPr>
              <a:t>Slide  </a:t>
            </a:r>
            <a:fld id="{72E0A3BB-FDBA-4DA5-875E-5CD7D45DE21A}" type="slidenum">
              <a:rPr lang="en-US" sz="800" b="1" smtClean="0">
                <a:solidFill>
                  <a:srgbClr val="333399"/>
                </a:solidFill>
                <a:effectLst/>
                <a:latin typeface="Calibri" panose="020F0502020204030204" pitchFamily="34" charset="0"/>
                <a:ea typeface="+mj-ea"/>
                <a:cs typeface="Calibri" panose="020F0502020204030204" pitchFamily="34" charset="0"/>
              </a:rPr>
              <a:t>17</a:t>
            </a:fld>
            <a:br>
              <a:rPr lang="en-US" sz="800" b="1" dirty="0">
                <a:solidFill>
                  <a:srgbClr val="333399"/>
                </a:solidFill>
                <a:effectLst/>
                <a:latin typeface="Calibri" panose="020F0502020204030204" pitchFamily="34" charset="0"/>
                <a:ea typeface="+mj-ea"/>
                <a:cs typeface="Calibri" panose="020F0502020204030204" pitchFamily="34" charset="0"/>
              </a:rPr>
            </a:br>
            <a:r>
              <a:rPr lang="en-US" dirty="0"/>
              <a:t>Accessible Parking Spaces, cont. </a:t>
            </a:r>
          </a:p>
        </p:txBody>
      </p:sp>
      <p:pic>
        <p:nvPicPr>
          <p:cNvPr id="12" name="Content Placeholder 11" descr="image showing access aisle and parking space marked for van that is not compliant in width"/>
          <p:cNvPicPr>
            <a:picLocks noGrp="1" noChangeAspect="1"/>
          </p:cNvPicPr>
          <p:nvPr>
            <p:ph idx="4294967295"/>
          </p:nvPr>
        </p:nvPicPr>
        <p:blipFill>
          <a:blip r:embed="rId3" cstate="email">
            <a:lum bright="10000"/>
            <a:extLst>
              <a:ext uri="{28A0092B-C50C-407E-A947-70E740481C1C}">
                <a14:useLocalDpi xmlns:a14="http://schemas.microsoft.com/office/drawing/2010/main"/>
              </a:ext>
            </a:extLst>
          </a:blip>
          <a:stretch>
            <a:fillRect/>
          </a:stretch>
        </p:blipFill>
        <p:spPr>
          <a:xfrm>
            <a:off x="703327" y="1089621"/>
            <a:ext cx="3609975" cy="2714625"/>
          </a:xfrm>
        </p:spPr>
      </p:pic>
      <p:pic>
        <p:nvPicPr>
          <p:cNvPr id="11" name="Picture 10" descr="image of parking spaces with faded lines and noncompliant sign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1557" y="1089620"/>
            <a:ext cx="3609975" cy="2714625"/>
          </a:xfrm>
          <a:prstGeom prst="rect">
            <a:avLst/>
          </a:prstGeom>
        </p:spPr>
      </p:pic>
      <p:sp>
        <p:nvSpPr>
          <p:cNvPr id="5" name="TextBox 4">
            <a:extLst>
              <a:ext uri="{FF2B5EF4-FFF2-40B4-BE49-F238E27FC236}">
                <a16:creationId xmlns:a16="http://schemas.microsoft.com/office/drawing/2014/main" id="{8B16F608-8260-0B8C-E9A9-679870686D90}"/>
              </a:ext>
            </a:extLst>
          </p:cNvPr>
          <p:cNvSpPr txBox="1"/>
          <p:nvPr/>
        </p:nvSpPr>
        <p:spPr>
          <a:xfrm>
            <a:off x="2735816" y="4139457"/>
            <a:ext cx="4363484"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2 images showing accessible parking spaces-1st Image showing access aisle;</a:t>
            </a:r>
          </a:p>
          <a:p>
            <a:r>
              <a:rPr lang="en-US" dirty="0">
                <a:latin typeface="Calibri" panose="020F0502020204030204" pitchFamily="34" charset="0"/>
                <a:cs typeface="Calibri" panose="020F0502020204030204" pitchFamily="34" charset="0"/>
              </a:rPr>
              <a:t> 2nd image- parking space with faded lines</a:t>
            </a:r>
          </a:p>
        </p:txBody>
      </p:sp>
    </p:spTree>
    <p:extLst>
      <p:ext uri="{BB962C8B-B14F-4D97-AF65-F5344CB8AC3E}">
        <p14:creationId xmlns:p14="http://schemas.microsoft.com/office/powerpoint/2010/main" val="1005076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Slide  </a:t>
            </a:r>
            <a:fld id="{6F2BF40C-FBA2-4229-AA1A-C78E7652D2AF}" type="slidenum">
              <a:rPr kumimoji="0" lang="en-US" sz="700" b="1" i="0" u="none" strike="noStrike" kern="0" cap="none" spc="0" normalizeH="0" baseline="0" noProof="0" smtClean="0">
                <a:ln>
                  <a:noFill/>
                </a:ln>
                <a:solidFill>
                  <a:srgbClr val="333399"/>
                </a:solidFill>
                <a:effectLst/>
                <a:uLnTx/>
                <a:uFillTx/>
                <a:latin typeface="Calibri" panose="020F0502020204030204" pitchFamily="34" charset="0"/>
                <a:ea typeface="+mj-ea"/>
                <a:cs typeface="Calibri"/>
              </a:rPr>
              <a:pPr marL="0" marR="0" lvl="0" indent="0" algn="l" defTabSz="914400" rtl="0" eaLnBrk="0" fontAlgn="base" latinLnBrk="0" hangingPunct="0">
                <a:lnSpc>
                  <a:spcPct val="100000"/>
                </a:lnSpc>
                <a:spcBef>
                  <a:spcPct val="0"/>
                </a:spcBef>
                <a:spcAft>
                  <a:spcPct val="0"/>
                </a:spcAft>
                <a:buClrTx/>
                <a:buSzTx/>
                <a:buFontTx/>
                <a:buNone/>
                <a:tabLst/>
                <a:defRPr/>
              </a:pPr>
              <a:t>18</a:t>
            </a:fld>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 </a:t>
            </a:r>
            <a:b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br>
            <a:r>
              <a:rPr lang="en-US" dirty="0"/>
              <a:t>Accessible Routes</a:t>
            </a:r>
          </a:p>
        </p:txBody>
      </p:sp>
      <p:sp>
        <p:nvSpPr>
          <p:cNvPr id="2" name="Content Placeholder 1">
            <a:extLst>
              <a:ext uri="{FF2B5EF4-FFF2-40B4-BE49-F238E27FC236}">
                <a16:creationId xmlns:a16="http://schemas.microsoft.com/office/drawing/2014/main" id="{9A7016D9-0ACB-8B86-52FA-D58E81700B5A}"/>
              </a:ext>
            </a:extLst>
          </p:cNvPr>
          <p:cNvSpPr>
            <a:spLocks noGrp="1"/>
          </p:cNvSpPr>
          <p:nvPr>
            <p:ph sz="half" idx="2"/>
          </p:nvPr>
        </p:nvSpPr>
        <p:spPr>
          <a:xfrm>
            <a:off x="134783" y="914400"/>
            <a:ext cx="4942041" cy="5267325"/>
          </a:xfrm>
        </p:spPr>
        <p:txBody>
          <a:bodyPr>
            <a:noAutofit/>
          </a:bodyPr>
          <a:lstStyle/>
          <a:p>
            <a:pPr marL="457200" lvl="1" indent="0">
              <a:lnSpc>
                <a:spcPct val="160000"/>
              </a:lnSpc>
              <a:buClr>
                <a:schemeClr val="accent2"/>
              </a:buClr>
              <a:buNone/>
            </a:pPr>
            <a:r>
              <a:rPr lang="en-US" sz="1800" b="1" dirty="0">
                <a:latin typeface="Calibri" panose="020F0502020204030204" pitchFamily="34" charset="0"/>
                <a:cs typeface="Calibri" panose="020F0502020204030204" pitchFamily="34" charset="0"/>
              </a:rPr>
              <a:t>206.2.1 Site Arrival Points.</a:t>
            </a:r>
            <a:r>
              <a:rPr lang="en-US" sz="1800" dirty="0">
                <a:latin typeface="Calibri" panose="020F0502020204030204" pitchFamily="34" charset="0"/>
                <a:cs typeface="Calibri" panose="020F0502020204030204" pitchFamily="34" charset="0"/>
              </a:rPr>
              <a:t> At least one </a:t>
            </a:r>
            <a:r>
              <a:rPr lang="en-US" sz="1800" i="1" dirty="0">
                <a:latin typeface="Calibri" panose="020F0502020204030204" pitchFamily="34" charset="0"/>
                <a:cs typeface="Calibri" panose="020F0502020204030204" pitchFamily="34" charset="0"/>
              </a:rPr>
              <a:t>accessible</a:t>
            </a:r>
            <a:r>
              <a:rPr lang="en-US" sz="1800" dirty="0">
                <a:latin typeface="Calibri" panose="020F0502020204030204" pitchFamily="34" charset="0"/>
                <a:cs typeface="Calibri" panose="020F0502020204030204" pitchFamily="34" charset="0"/>
              </a:rPr>
              <a:t> route shall be provided within the </a:t>
            </a:r>
            <a:r>
              <a:rPr lang="en-US" sz="1800" i="1" dirty="0">
                <a:latin typeface="Calibri" panose="020F0502020204030204" pitchFamily="34" charset="0"/>
                <a:cs typeface="Calibri" panose="020F0502020204030204" pitchFamily="34" charset="0"/>
              </a:rPr>
              <a:t>site</a:t>
            </a:r>
            <a:r>
              <a:rPr lang="en-US" sz="1800" dirty="0">
                <a:latin typeface="Calibri" panose="020F0502020204030204" pitchFamily="34" charset="0"/>
                <a:cs typeface="Calibri" panose="020F0502020204030204" pitchFamily="34" charset="0"/>
              </a:rPr>
              <a:t> from </a:t>
            </a:r>
            <a:r>
              <a:rPr lang="en-US" sz="1800" i="1" dirty="0">
                <a:latin typeface="Calibri" panose="020F0502020204030204" pitchFamily="34" charset="0"/>
                <a:cs typeface="Calibri" panose="020F0502020204030204" pitchFamily="34" charset="0"/>
              </a:rPr>
              <a:t>accessible</a:t>
            </a:r>
            <a:r>
              <a:rPr lang="en-US" sz="1800" dirty="0">
                <a:latin typeface="Calibri" panose="020F0502020204030204" pitchFamily="34" charset="0"/>
                <a:cs typeface="Calibri" panose="020F0502020204030204" pitchFamily="34" charset="0"/>
              </a:rPr>
              <a:t> parking </a:t>
            </a:r>
            <a:r>
              <a:rPr lang="en-US" sz="1800" i="1" dirty="0">
                <a:latin typeface="Calibri" panose="020F0502020204030204" pitchFamily="34" charset="0"/>
                <a:cs typeface="Calibri" panose="020F0502020204030204" pitchFamily="34" charset="0"/>
              </a:rPr>
              <a:t>spaces</a:t>
            </a:r>
            <a:r>
              <a:rPr lang="en-US" sz="1800" dirty="0">
                <a:latin typeface="Calibri" panose="020F0502020204030204" pitchFamily="34" charset="0"/>
                <a:cs typeface="Calibri" panose="020F0502020204030204" pitchFamily="34" charset="0"/>
              </a:rPr>
              <a:t> and </a:t>
            </a:r>
            <a:r>
              <a:rPr lang="en-US" sz="1800" i="1" dirty="0">
                <a:latin typeface="Calibri" panose="020F0502020204030204" pitchFamily="34" charset="0"/>
                <a:cs typeface="Calibri" panose="020F0502020204030204" pitchFamily="34" charset="0"/>
              </a:rPr>
              <a:t>accessible</a:t>
            </a:r>
            <a:r>
              <a:rPr lang="en-US" sz="1800" dirty="0">
                <a:latin typeface="Calibri" panose="020F0502020204030204" pitchFamily="34" charset="0"/>
                <a:cs typeface="Calibri" panose="020F0502020204030204" pitchFamily="34" charset="0"/>
              </a:rPr>
              <a:t> passenger loading zones; public streets and sidewalks; and public transportation stopes to the </a:t>
            </a:r>
            <a:r>
              <a:rPr lang="en-US" sz="1800" i="1" dirty="0">
                <a:latin typeface="Calibri" panose="020F0502020204030204" pitchFamily="34" charset="0"/>
                <a:cs typeface="Calibri" panose="020F0502020204030204" pitchFamily="34" charset="0"/>
              </a:rPr>
              <a:t>accessible building</a:t>
            </a:r>
            <a:r>
              <a:rPr lang="en-US" sz="1800" dirty="0">
                <a:latin typeface="Calibri" panose="020F0502020204030204" pitchFamily="34" charset="0"/>
                <a:cs typeface="Calibri" panose="020F0502020204030204" pitchFamily="34" charset="0"/>
              </a:rPr>
              <a:t> or </a:t>
            </a:r>
            <a:r>
              <a:rPr lang="en-US" sz="1800" i="1" dirty="0">
                <a:latin typeface="Calibri" panose="020F0502020204030204" pitchFamily="34" charset="0"/>
                <a:cs typeface="Calibri" panose="020F0502020204030204" pitchFamily="34" charset="0"/>
              </a:rPr>
              <a:t>facility entrance </a:t>
            </a:r>
            <a:r>
              <a:rPr lang="en-US" sz="1800" dirty="0">
                <a:latin typeface="Calibri" panose="020F0502020204030204" pitchFamily="34" charset="0"/>
                <a:cs typeface="Calibri" panose="020F0502020204030204" pitchFamily="34" charset="0"/>
              </a:rPr>
              <a:t>they serve.</a:t>
            </a:r>
          </a:p>
          <a:p>
            <a:pPr marL="457200" lvl="1" indent="0">
              <a:lnSpc>
                <a:spcPct val="160000"/>
              </a:lnSpc>
              <a:buClr>
                <a:schemeClr val="accent2"/>
              </a:buClr>
              <a:buNone/>
            </a:pPr>
            <a:r>
              <a:rPr lang="en-US" sz="1800" b="1" dirty="0">
                <a:latin typeface="Calibri" panose="020F0502020204030204" pitchFamily="34" charset="0"/>
                <a:cs typeface="Calibri" panose="020F0502020204030204" pitchFamily="34" charset="0"/>
              </a:rPr>
              <a:t>206.2.2 Within a Site. </a:t>
            </a:r>
            <a:r>
              <a:rPr lang="en-US" sz="1800" dirty="0">
                <a:latin typeface="Calibri" panose="020F0502020204030204" pitchFamily="34" charset="0"/>
                <a:cs typeface="Calibri" panose="020F0502020204030204" pitchFamily="34" charset="0"/>
              </a:rPr>
              <a:t> At least one </a:t>
            </a:r>
            <a:r>
              <a:rPr lang="en-US" sz="1800" i="1" dirty="0">
                <a:latin typeface="Calibri" panose="020F0502020204030204" pitchFamily="34" charset="0"/>
                <a:cs typeface="Calibri" panose="020F0502020204030204" pitchFamily="34" charset="0"/>
              </a:rPr>
              <a:t>accessible </a:t>
            </a:r>
            <a:r>
              <a:rPr lang="en-US" sz="1800" dirty="0">
                <a:latin typeface="Calibri" panose="020F0502020204030204" pitchFamily="34" charset="0"/>
                <a:cs typeface="Calibri" panose="020F0502020204030204" pitchFamily="34" charset="0"/>
              </a:rPr>
              <a:t>route shall</a:t>
            </a:r>
            <a:r>
              <a:rPr lang="en-US" sz="1800" i="1" dirty="0">
                <a:latin typeface="Calibri" panose="020F0502020204030204" pitchFamily="34" charset="0"/>
                <a:cs typeface="Calibri" panose="020F0502020204030204" pitchFamily="34" charset="0"/>
              </a:rPr>
              <a:t> accessible elements, </a:t>
            </a:r>
            <a:r>
              <a:rPr lang="en-US" sz="1800" dirty="0">
                <a:latin typeface="Calibri" panose="020F0502020204030204" pitchFamily="34" charset="0"/>
                <a:cs typeface="Calibri" panose="020F0502020204030204" pitchFamily="34" charset="0"/>
              </a:rPr>
              <a:t>and </a:t>
            </a:r>
            <a:r>
              <a:rPr lang="en-US" sz="1800" i="1" dirty="0">
                <a:latin typeface="Calibri" panose="020F0502020204030204" pitchFamily="34" charset="0"/>
                <a:cs typeface="Calibri" panose="020F0502020204030204" pitchFamily="34" charset="0"/>
              </a:rPr>
              <a:t>accessible spaces </a:t>
            </a:r>
            <a:r>
              <a:rPr lang="en-US" sz="1800" dirty="0">
                <a:latin typeface="Calibri" panose="020F0502020204030204" pitchFamily="34" charset="0"/>
                <a:cs typeface="Calibri" panose="020F0502020204030204" pitchFamily="34" charset="0"/>
              </a:rPr>
              <a:t>that are on the same site.</a:t>
            </a:r>
            <a:endParaRPr lang="en-US" sz="1800" b="1" dirty="0">
              <a:latin typeface="Calibri" panose="020F0502020204030204" pitchFamily="34" charset="0"/>
              <a:cs typeface="Calibri" panose="020F0502020204030204" pitchFamily="34" charset="0"/>
            </a:endParaRPr>
          </a:p>
        </p:txBody>
      </p:sp>
      <p:pic>
        <p:nvPicPr>
          <p:cNvPr id="4" name="Content Placeholder 3" descr="Image of a bus stop that does not have a curb cut and is inaccessible despite being on a paved path of travel - there is no access to the road"/>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245100" y="1285876"/>
            <a:ext cx="3441699" cy="2581274"/>
          </a:xfrm>
        </p:spPr>
      </p:pic>
      <p:sp>
        <p:nvSpPr>
          <p:cNvPr id="6" name="TextBox 5">
            <a:extLst>
              <a:ext uri="{FF2B5EF4-FFF2-40B4-BE49-F238E27FC236}">
                <a16:creationId xmlns:a16="http://schemas.microsoft.com/office/drawing/2014/main" id="{4AD656C3-F1EF-3E5D-9860-FE3CCF72D2AE}"/>
              </a:ext>
            </a:extLst>
          </p:cNvPr>
          <p:cNvSpPr txBox="1"/>
          <p:nvPr/>
        </p:nvSpPr>
        <p:spPr>
          <a:xfrm>
            <a:off x="5423782" y="4086226"/>
            <a:ext cx="3413984" cy="1454244"/>
          </a:xfrm>
          <a:prstGeom prst="rect">
            <a:avLst/>
          </a:prstGeom>
          <a:noFill/>
        </p:spPr>
        <p:txBody>
          <a:bodyPr wrap="square" lIns="68580" tIns="34290" rIns="68580" bIns="34290" rtlCol="0" anchor="t">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Image of a bus stop that does not have a curb cut and is inaccessible despite being on a paved path of travel - there is no access to the road</a:t>
            </a:r>
          </a:p>
        </p:txBody>
      </p:sp>
    </p:spTree>
    <p:extLst>
      <p:ext uri="{BB962C8B-B14F-4D97-AF65-F5344CB8AC3E}">
        <p14:creationId xmlns:p14="http://schemas.microsoft.com/office/powerpoint/2010/main" val="411658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Slide  </a:t>
            </a:r>
            <a:fld id="{6F2BF40C-FBA2-4229-AA1A-C78E7652D2AF}" type="slidenum">
              <a:rPr kumimoji="0" lang="en-US" sz="700" b="1" i="0" u="none" strike="noStrike" kern="0" cap="none" spc="0" normalizeH="0" baseline="0" noProof="0" smtClean="0">
                <a:ln>
                  <a:noFill/>
                </a:ln>
                <a:solidFill>
                  <a:srgbClr val="333399"/>
                </a:solidFill>
                <a:effectLst/>
                <a:uLnTx/>
                <a:uFillTx/>
                <a:latin typeface="Calibri" panose="020F0502020204030204" pitchFamily="34" charset="0"/>
                <a:ea typeface="+mj-ea"/>
                <a:cs typeface="Calibri"/>
              </a:rPr>
              <a:pPr marL="0" marR="0" lvl="0" indent="0" algn="l" defTabSz="914400" rtl="0" eaLnBrk="0" fontAlgn="base" latinLnBrk="0" hangingPunct="0">
                <a:lnSpc>
                  <a:spcPct val="100000"/>
                </a:lnSpc>
                <a:spcBef>
                  <a:spcPct val="0"/>
                </a:spcBef>
                <a:spcAft>
                  <a:spcPct val="0"/>
                </a:spcAft>
                <a:buClrTx/>
                <a:buSzTx/>
                <a:buFontTx/>
                <a:buNone/>
                <a:tabLst/>
                <a:defRPr/>
              </a:pPr>
              <a:t>19</a:t>
            </a:fld>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 </a:t>
            </a:r>
            <a:b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br>
            <a:r>
              <a:rPr lang="en-US" dirty="0"/>
              <a:t>Restrooms</a:t>
            </a:r>
          </a:p>
        </p:txBody>
      </p:sp>
      <p:pic>
        <p:nvPicPr>
          <p:cNvPr id="4" name="Content Placeholder 3" descr="black and white graphic of a toilet"/>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28316" y="2323725"/>
            <a:ext cx="2687369" cy="3151245"/>
          </a:xfrm>
        </p:spPr>
      </p:pic>
    </p:spTree>
    <p:extLst>
      <p:ext uri="{BB962C8B-B14F-4D97-AF65-F5344CB8AC3E}">
        <p14:creationId xmlns:p14="http://schemas.microsoft.com/office/powerpoint/2010/main" val="3065993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C7C8ACA3-9F92-4AD5-9E39-716CB6917A7B}" type="slidenum">
              <a:rPr lang="en-US" smtClean="0"/>
              <a:t>2</a:t>
            </a:fld>
            <a:endParaRPr lang="en-US" dirty="0"/>
          </a:p>
        </p:txBody>
      </p:sp>
      <p:sp>
        <p:nvSpPr>
          <p:cNvPr id="13314" name="Title 4"/>
          <p:cNvSpPr>
            <a:spLocks noGrp="1"/>
          </p:cNvSpPr>
          <p:nvPr>
            <p:ph type="ctrTitle"/>
          </p:nvPr>
        </p:nvSpPr>
        <p:spPr>
          <a:xfrm>
            <a:off x="0" y="2321169"/>
            <a:ext cx="9144000" cy="381707"/>
          </a:xfrm>
        </p:spPr>
        <p:txBody>
          <a:bodyPr>
            <a:noAutofit/>
          </a:bodyPr>
          <a:lstStyle/>
          <a:p>
            <a:pPr algn="ctr"/>
            <a:br>
              <a:rPr kumimoji="0" lang="en-US" sz="800" b="1" i="0" u="none" strike="noStrike" kern="0" cap="none" spc="0" normalizeH="0" baseline="0" noProof="0" dirty="0">
                <a:ln>
                  <a:noFill/>
                </a:ln>
                <a:solidFill>
                  <a:srgbClr val="333399"/>
                </a:solidFill>
                <a:effectLst/>
                <a:uLnTx/>
                <a:uFillTx/>
                <a:latin typeface="Calibri" panose="020F0502020204030204" pitchFamily="34" charset="0"/>
                <a:ea typeface="+mj-ea"/>
                <a:cs typeface="+mj-cs"/>
              </a:rPr>
            </a:br>
            <a:r>
              <a:rPr kumimoji="0" lang="en-US" sz="800" b="1" i="0" u="none" strike="noStrike" kern="0" cap="none" spc="0" normalizeH="0" baseline="0" noProof="0" dirty="0">
                <a:ln>
                  <a:noFill/>
                </a:ln>
                <a:solidFill>
                  <a:srgbClr val="333399"/>
                </a:solidFill>
                <a:effectLst/>
                <a:uLnTx/>
                <a:uFillTx/>
                <a:latin typeface="Calibri" panose="020F0502020204030204" pitchFamily="34" charset="0"/>
                <a:ea typeface="+mj-ea"/>
                <a:cs typeface="+mj-cs"/>
              </a:rPr>
              <a:t>Slide  </a:t>
            </a:r>
            <a:fld id="{3237BBCE-C91D-44DD-A963-9A7C49A82A1D}" type="slidenum">
              <a:rPr kumimoji="0" lang="en-US" sz="800" b="1" i="0" u="none" strike="noStrike" kern="0" cap="none" spc="0" normalizeH="0" baseline="0" noProof="0" smtClean="0">
                <a:ln>
                  <a:noFill/>
                </a:ln>
                <a:solidFill>
                  <a:srgbClr val="333399"/>
                </a:solidFill>
                <a:effectLst/>
                <a:uLnTx/>
                <a:uFillTx/>
                <a:latin typeface="Calibri" panose="020F0502020204030204" pitchFamily="34" charset="0"/>
                <a:ea typeface="+mj-ea"/>
                <a:cs typeface="+mj-cs"/>
              </a:rPr>
              <a:pPr marL="0" marR="0" lvl="0" indent="0" algn="l" defTabSz="914400" rtl="0" eaLnBrk="0" fontAlgn="base" latinLnBrk="0" hangingPunct="0">
                <a:lnSpc>
                  <a:spcPct val="100000"/>
                </a:lnSpc>
                <a:spcBef>
                  <a:spcPct val="0"/>
                </a:spcBef>
                <a:spcAft>
                  <a:spcPct val="0"/>
                </a:spcAft>
                <a:buClrTx/>
                <a:buSzTx/>
                <a:buFontTx/>
                <a:buNone/>
                <a:tabLst/>
                <a:defRPr/>
              </a:pPr>
              <a:t>2</a:t>
            </a:fld>
            <a:r>
              <a:rPr kumimoji="0" lang="en-US" sz="800" b="1" i="0" u="none" strike="noStrike" kern="0" cap="none" spc="0" normalizeH="0" baseline="0" noProof="0" dirty="0">
                <a:ln>
                  <a:noFill/>
                </a:ln>
                <a:solidFill>
                  <a:srgbClr val="333399"/>
                </a:solidFill>
                <a:effectLst/>
                <a:uLnTx/>
                <a:uFillTx/>
                <a:latin typeface="Calibri" panose="020F0502020204030204" pitchFamily="34" charset="0"/>
                <a:ea typeface="+mj-ea"/>
                <a:cs typeface="+mj-cs"/>
              </a:rPr>
              <a:t> </a:t>
            </a:r>
            <a:br>
              <a:rPr kumimoji="0" lang="en-US" sz="800" b="1" i="0" u="none" strike="noStrike" kern="0" cap="none" spc="0" normalizeH="0" baseline="0" noProof="0" dirty="0">
                <a:ln>
                  <a:noFill/>
                </a:ln>
                <a:solidFill>
                  <a:srgbClr val="333399"/>
                </a:solidFill>
                <a:effectLst/>
                <a:uLnTx/>
                <a:uFillTx/>
                <a:latin typeface="Calibri" panose="020F0502020204030204" pitchFamily="34" charset="0"/>
                <a:ea typeface="+mj-ea"/>
                <a:cs typeface="+mj-cs"/>
              </a:rPr>
            </a:br>
            <a:r>
              <a:rPr lang="en-US" sz="3600" dirty="0">
                <a:cs typeface="Calibri" panose="020F0502020204030204" pitchFamily="34" charset="0"/>
              </a:rPr>
              <a:t>An Introduction to Accessibility </a:t>
            </a:r>
            <a:br>
              <a:rPr lang="en-US" sz="3600" dirty="0">
                <a:cs typeface="Calibri" panose="020F0502020204030204" pitchFamily="34" charset="0"/>
              </a:rPr>
            </a:br>
            <a:r>
              <a:rPr lang="en-US" sz="3600" dirty="0">
                <a:cs typeface="Calibri" panose="020F0502020204030204" pitchFamily="34" charset="0"/>
              </a:rPr>
              <a:t>in the Built Environment</a:t>
            </a:r>
            <a:br>
              <a:rPr lang="en-US" sz="3200" dirty="0">
                <a:ea typeface="Calibri" panose="020F0502020204030204" pitchFamily="34" charset="0"/>
                <a:cs typeface="Times New Roman" panose="02020603050405020304" pitchFamily="18" charset="0"/>
              </a:rPr>
            </a:br>
            <a:br>
              <a:rPr lang="en-US" sz="3200" dirty="0">
                <a:ea typeface="Calibri" panose="020F0502020204030204" pitchFamily="34" charset="0"/>
                <a:cs typeface="Times New Roman" panose="02020603050405020304" pitchFamily="18" charset="0"/>
              </a:rPr>
            </a:br>
            <a:br>
              <a:rPr lang="en-US" sz="3200" dirty="0">
                <a:ea typeface="Calibri" panose="020F0502020204030204" pitchFamily="34" charset="0"/>
                <a:cs typeface="Times New Roman" panose="02020603050405020304" pitchFamily="18" charset="0"/>
              </a:rPr>
            </a:br>
            <a:br>
              <a:rPr lang="en-US" sz="3200" dirty="0"/>
            </a:br>
            <a:endParaRPr lang="en-US" sz="3200" dirty="0">
              <a:solidFill>
                <a:srgbClr val="0070C0"/>
              </a:solidFill>
            </a:endParaRPr>
          </a:p>
        </p:txBody>
      </p:sp>
      <p:sp>
        <p:nvSpPr>
          <p:cNvPr id="13315" name="Rectangle 3"/>
          <p:cNvSpPr>
            <a:spLocks noGrp="1" noChangeArrowheads="1"/>
          </p:cNvSpPr>
          <p:nvPr>
            <p:ph type="subTitle" idx="1"/>
          </p:nvPr>
        </p:nvSpPr>
        <p:spPr>
          <a:xfrm>
            <a:off x="1495829" y="3716215"/>
            <a:ext cx="6152342" cy="2971800"/>
          </a:xfrm>
        </p:spPr>
        <p:txBody>
          <a:bodyPr>
            <a:noAutofit/>
          </a:bodyPr>
          <a:lstStyle/>
          <a:p>
            <a:r>
              <a:rPr lang="en-US" altLang="en-US" sz="2800" dirty="0">
                <a:solidFill>
                  <a:srgbClr val="333399"/>
                </a:solidFill>
                <a:latin typeface="Calibri" panose="020F0502020204030204" pitchFamily="34" charset="0"/>
                <a:ea typeface="MS PGothic" panose="020B0600070205080204" pitchFamily="34" charset="-128"/>
                <a:cs typeface="Calibri" panose="020F0502020204030204" pitchFamily="34" charset="0"/>
              </a:rPr>
              <a:t>October 19, 2023</a:t>
            </a:r>
            <a:endParaRPr lang="en-US" altLang="en-US" sz="2800" dirty="0">
              <a:solidFill>
                <a:srgbClr val="000099"/>
              </a:solidFill>
              <a:latin typeface="Calibri" panose="020F0502020204030204" pitchFamily="34" charset="0"/>
              <a:ea typeface="MS PGothic" panose="020B0600070205080204" pitchFamily="34" charset="-128"/>
              <a:cs typeface="Calibri" panose="020F0502020204030204" pitchFamily="34" charset="0"/>
            </a:endParaRPr>
          </a:p>
          <a:p>
            <a:pPr eaLnBrk="1" hangingPunct="1"/>
            <a:endParaRPr lang="en-US" altLang="en-US" sz="700" i="1" dirty="0">
              <a:solidFill>
                <a:srgbClr val="333399"/>
              </a:solidFill>
              <a:latin typeface="Calibri" panose="020F0502020204030204" pitchFamily="34" charset="0"/>
              <a:ea typeface="MS PGothic" panose="020B0600070205080204" pitchFamily="34" charset="-128"/>
              <a:cs typeface="Calibri" panose="020F0502020204030204" pitchFamily="34" charset="0"/>
            </a:endParaRPr>
          </a:p>
          <a:p>
            <a:pPr eaLnBrk="1" hangingPunct="1"/>
            <a:endParaRPr lang="en-US" altLang="en-US" sz="800" i="1" dirty="0">
              <a:solidFill>
                <a:srgbClr val="333399"/>
              </a:solidFill>
              <a:latin typeface="Calibri" panose="020F0502020204030204" pitchFamily="34" charset="0"/>
              <a:ea typeface="MS PGothic" panose="020B0600070205080204" pitchFamily="34" charset="-128"/>
              <a:cs typeface="Calibri" panose="020F0502020204030204" pitchFamily="34" charset="0"/>
            </a:endParaRPr>
          </a:p>
          <a:p>
            <a:pPr eaLnBrk="1" hangingPunct="1"/>
            <a:r>
              <a:rPr lang="en-US" altLang="en-US" sz="2800" i="1" dirty="0">
                <a:solidFill>
                  <a:srgbClr val="333399"/>
                </a:solidFill>
                <a:latin typeface="Calibri" panose="020F0502020204030204" pitchFamily="34" charset="0"/>
                <a:ea typeface="MS PGothic" panose="020B0600070205080204" pitchFamily="34" charset="-128"/>
                <a:cs typeface="Calibri" panose="020F0502020204030204" pitchFamily="34" charset="0"/>
              </a:rPr>
              <a:t>Presenter:</a:t>
            </a:r>
          </a:p>
          <a:p>
            <a:r>
              <a:rPr lang="en-US" sz="2800" b="1" dirty="0">
                <a:solidFill>
                  <a:schemeClr val="accent2"/>
                </a:solidFill>
                <a:latin typeface="Calibri" panose="020F0502020204030204" pitchFamily="34" charset="0"/>
                <a:cs typeface="Calibri" panose="020F0502020204030204" pitchFamily="34" charset="0"/>
              </a:rPr>
              <a:t>Mary Reaves, MRC</a:t>
            </a:r>
          </a:p>
          <a:p>
            <a:endParaRPr lang="en-US" sz="2800" b="1" dirty="0">
              <a:solidFill>
                <a:schemeClr val="accent2"/>
              </a:solidFill>
              <a:latin typeface="Calibri" panose="020F0502020204030204" pitchFamily="34" charset="0"/>
              <a:cs typeface="Calibri" panose="020F0502020204030204" pitchFamily="34" charset="0"/>
            </a:endParaRPr>
          </a:p>
          <a:p>
            <a:pPr eaLnBrk="1" hangingPunct="1"/>
            <a:endParaRPr lang="en-US" altLang="en-US" sz="2800" i="1" dirty="0">
              <a:solidFill>
                <a:srgbClr val="333399"/>
              </a:solidFill>
              <a:latin typeface="Calibri" panose="020F0502020204030204" pitchFamily="34" charset="0"/>
              <a:ea typeface="MS PGothic" panose="020B0600070205080204" pitchFamily="34" charset="-128"/>
              <a:cs typeface="Calibri" panose="020F0502020204030204" pitchFamily="34" charset="0"/>
            </a:endParaRPr>
          </a:p>
        </p:txBody>
      </p:sp>
      <p:pic>
        <p:nvPicPr>
          <p:cNvPr id="13316" name="Picture 3" descr="ILNET logo with IL-NET in blue block letters underlined in red. Beneath CIL-NET SILC-NET in small red block letters"/>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14192" y="127166"/>
            <a:ext cx="1115616"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406" y="273050"/>
            <a:ext cx="3110980" cy="728075"/>
          </a:xfrm>
        </p:spPr>
        <p:txBody>
          <a:bodyPr>
            <a:noAutofit/>
          </a:bodyPr>
          <a:lstStyle/>
          <a:p>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Slide  </a:t>
            </a:r>
            <a:fld id="{6F2BF40C-FBA2-4229-AA1A-C78E7652D2AF}" type="slidenum">
              <a:rPr kumimoji="0" lang="en-US" sz="700" b="1" i="0" u="none" strike="noStrike" kern="0" cap="none" spc="0" normalizeH="0" baseline="0" noProof="0" smtClean="0">
                <a:ln>
                  <a:noFill/>
                </a:ln>
                <a:solidFill>
                  <a:srgbClr val="333399"/>
                </a:solidFill>
                <a:effectLst/>
                <a:uLnTx/>
                <a:uFillTx/>
                <a:latin typeface="Calibri" panose="020F0502020204030204" pitchFamily="34" charset="0"/>
                <a:ea typeface="+mj-ea"/>
                <a:cs typeface="Calibri"/>
              </a:rPr>
              <a:pPr marL="0" marR="0" lvl="0" indent="0" algn="l" defTabSz="914400" rtl="0" eaLnBrk="0" fontAlgn="base" latinLnBrk="0" hangingPunct="0">
                <a:lnSpc>
                  <a:spcPct val="100000"/>
                </a:lnSpc>
                <a:spcBef>
                  <a:spcPct val="0"/>
                </a:spcBef>
                <a:spcAft>
                  <a:spcPct val="0"/>
                </a:spcAft>
                <a:buClrTx/>
                <a:buSzTx/>
                <a:buFontTx/>
                <a:buNone/>
                <a:tabLst/>
                <a:defRPr/>
              </a:pPr>
              <a:t>20</a:t>
            </a:fld>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 </a:t>
            </a:r>
            <a:b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br>
            <a:r>
              <a:rPr lang="en-US" dirty="0"/>
              <a:t>Toilet Stalls</a:t>
            </a:r>
          </a:p>
        </p:txBody>
      </p:sp>
      <p:sp>
        <p:nvSpPr>
          <p:cNvPr id="14" name="TextBox 13">
            <a:extLst>
              <a:ext uri="{FF2B5EF4-FFF2-40B4-BE49-F238E27FC236}">
                <a16:creationId xmlns:a16="http://schemas.microsoft.com/office/drawing/2014/main" id="{F4D59977-925D-CC56-7B17-E677288D937A}"/>
              </a:ext>
            </a:extLst>
          </p:cNvPr>
          <p:cNvSpPr txBox="1"/>
          <p:nvPr/>
        </p:nvSpPr>
        <p:spPr>
          <a:xfrm>
            <a:off x="376407" y="1001125"/>
            <a:ext cx="4195593" cy="286232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Dimensions of the ambulatory stall in the diagram above</a:t>
            </a:r>
          </a:p>
          <a:p>
            <a:pPr marL="214313" indent="-214313">
              <a:buFont typeface="Arial" panose="020B0604020202020204" pitchFamily="34" charset="0"/>
              <a:buChar char="•"/>
            </a:pPr>
            <a:r>
              <a:rPr lang="en-US" dirty="0">
                <a:latin typeface="Calibri" panose="020F0502020204030204" pitchFamily="34" charset="0"/>
                <a:cs typeface="Calibri" panose="020F0502020204030204" pitchFamily="34" charset="0"/>
              </a:rPr>
              <a:t>60” min depth</a:t>
            </a:r>
          </a:p>
          <a:p>
            <a:pPr marL="214313" indent="-214313">
              <a:buFont typeface="Arial" panose="020B0604020202020204" pitchFamily="34" charset="0"/>
              <a:buChar char="•"/>
            </a:pPr>
            <a:r>
              <a:rPr lang="en-US" dirty="0">
                <a:latin typeface="Calibri" panose="020F0502020204030204" pitchFamily="34" charset="0"/>
                <a:cs typeface="Calibri" panose="020F0502020204030204" pitchFamily="34" charset="0"/>
              </a:rPr>
              <a:t>35”-37” width</a:t>
            </a:r>
          </a:p>
          <a:p>
            <a:pPr marL="214313" indent="-214313">
              <a:buFont typeface="Arial" panose="020B0604020202020204" pitchFamily="34" charset="0"/>
              <a:buChar char="•"/>
            </a:pPr>
            <a:r>
              <a:rPr lang="en-US" dirty="0">
                <a:latin typeface="Calibri" panose="020F0502020204030204" pitchFamily="34" charset="0"/>
                <a:cs typeface="Calibri" panose="020F0502020204030204" pitchFamily="34" charset="0"/>
              </a:rPr>
              <a:t>Center line of toilet 17”-19” from side wall</a:t>
            </a:r>
          </a:p>
          <a:p>
            <a:pPr marL="214313" indent="-214313">
              <a:buFont typeface="Arial" panose="020B0604020202020204" pitchFamily="34" charset="0"/>
              <a:buChar char="•"/>
            </a:pPr>
            <a:r>
              <a:rPr lang="en-US" dirty="0">
                <a:latin typeface="Calibri" panose="020F0502020204030204" pitchFamily="34" charset="0"/>
                <a:cs typeface="Calibri" panose="020F0502020204030204" pitchFamily="34" charset="0"/>
              </a:rPr>
              <a:t>Grab bars must be simultaneously in reach on either side, at max 12” from back wall and min 42” if so, or 54” min if mounted at back wall</a:t>
            </a:r>
          </a:p>
        </p:txBody>
      </p:sp>
      <p:pic>
        <p:nvPicPr>
          <p:cNvPr id="8" name="Picture 7" descr="diagram showing dimensions of an ambulatory stall corresponds with the text to the left">
            <a:extLst>
              <a:ext uri="{FF2B5EF4-FFF2-40B4-BE49-F238E27FC236}">
                <a16:creationId xmlns:a16="http://schemas.microsoft.com/office/drawing/2014/main" id="{1339C36B-B57E-17B4-3934-75279C062E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717614"/>
            <a:ext cx="2628899" cy="3790405"/>
          </a:xfrm>
          <a:prstGeom prst="rect">
            <a:avLst/>
          </a:prstGeom>
        </p:spPr>
      </p:pic>
    </p:spTree>
    <p:extLst>
      <p:ext uri="{BB962C8B-B14F-4D97-AF65-F5344CB8AC3E}">
        <p14:creationId xmlns:p14="http://schemas.microsoft.com/office/powerpoint/2010/main" val="188474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4760" y="195988"/>
            <a:ext cx="3110980" cy="728075"/>
          </a:xfrm>
        </p:spPr>
        <p:txBody>
          <a:bodyPr>
            <a:noAutofit/>
          </a:bodyPr>
          <a:lstStyle/>
          <a:p>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Slide  </a:t>
            </a:r>
            <a:fld id="{6F2BF40C-FBA2-4229-AA1A-C78E7652D2AF}" type="slidenum">
              <a:rPr kumimoji="0" lang="en-US" sz="700" b="1" i="0" u="none" strike="noStrike" kern="0" cap="none" spc="0" normalizeH="0" baseline="0" noProof="0" smtClean="0">
                <a:ln>
                  <a:noFill/>
                </a:ln>
                <a:solidFill>
                  <a:srgbClr val="333399"/>
                </a:solidFill>
                <a:effectLst/>
                <a:uLnTx/>
                <a:uFillTx/>
                <a:latin typeface="Calibri" panose="020F0502020204030204" pitchFamily="34" charset="0"/>
                <a:ea typeface="+mj-ea"/>
                <a:cs typeface="Calibri"/>
              </a:rPr>
              <a:pPr marL="0" marR="0" lvl="0" indent="0" algn="l" defTabSz="914400" rtl="0" eaLnBrk="0" fontAlgn="base" latinLnBrk="0" hangingPunct="0">
                <a:lnSpc>
                  <a:spcPct val="100000"/>
                </a:lnSpc>
                <a:spcBef>
                  <a:spcPct val="0"/>
                </a:spcBef>
                <a:spcAft>
                  <a:spcPct val="0"/>
                </a:spcAft>
                <a:buClrTx/>
                <a:buSzTx/>
                <a:buFontTx/>
                <a:buNone/>
                <a:tabLst/>
                <a:defRPr/>
              </a:pPr>
              <a:t>21</a:t>
            </a:fld>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 </a:t>
            </a:r>
            <a:b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br>
            <a:r>
              <a:rPr lang="en-US" dirty="0"/>
              <a:t>Toilet Stalls, cont.</a:t>
            </a:r>
          </a:p>
        </p:txBody>
      </p:sp>
      <p:sp>
        <p:nvSpPr>
          <p:cNvPr id="11" name="TextBox 10">
            <a:extLst>
              <a:ext uri="{FF2B5EF4-FFF2-40B4-BE49-F238E27FC236}">
                <a16:creationId xmlns:a16="http://schemas.microsoft.com/office/drawing/2014/main" id="{C9F8D89C-4DB5-E6AF-9517-8DB595857755}"/>
              </a:ext>
            </a:extLst>
          </p:cNvPr>
          <p:cNvSpPr txBox="1"/>
          <p:nvPr/>
        </p:nvSpPr>
        <p:spPr>
          <a:xfrm>
            <a:off x="523876" y="1143000"/>
            <a:ext cx="3884488" cy="1200329"/>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Referring to the diagram and depth/length of a stall - 59” min</a:t>
            </a:r>
          </a:p>
          <a:p>
            <a:r>
              <a:rPr lang="en-US" dirty="0">
                <a:latin typeface="Calibri" panose="020F0502020204030204" pitchFamily="34" charset="0"/>
                <a:cs typeface="Calibri" panose="020F0502020204030204" pitchFamily="34" charset="0"/>
              </a:rPr>
              <a:t>(greater than 65” if no toe clearance at front partition)</a:t>
            </a:r>
          </a:p>
        </p:txBody>
      </p:sp>
      <p:sp>
        <p:nvSpPr>
          <p:cNvPr id="13" name="TextBox 12">
            <a:extLst>
              <a:ext uri="{FF2B5EF4-FFF2-40B4-BE49-F238E27FC236}">
                <a16:creationId xmlns:a16="http://schemas.microsoft.com/office/drawing/2014/main" id="{F55DE922-857A-AB20-84B9-5F1BB1A1C6F7}"/>
              </a:ext>
            </a:extLst>
          </p:cNvPr>
          <p:cNvSpPr txBox="1"/>
          <p:nvPr/>
        </p:nvSpPr>
        <p:spPr>
          <a:xfrm>
            <a:off x="5448884" y="4224228"/>
            <a:ext cx="2628899" cy="1477328"/>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Referring to the diagram and width of a stall - (greater than 66” of no toe clearance at a side partition</a:t>
            </a:r>
          </a:p>
        </p:txBody>
      </p:sp>
      <p:pic>
        <p:nvPicPr>
          <p:cNvPr id="10" name="Picture 9" descr="A diagram of an accessible bathroom stall - corresponds with the text to the left and below">
            <a:extLst>
              <a:ext uri="{FF2B5EF4-FFF2-40B4-BE49-F238E27FC236}">
                <a16:creationId xmlns:a16="http://schemas.microsoft.com/office/drawing/2014/main" id="{C30DAAB7-3936-CE1F-F2AC-08170756A4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46537" y="989676"/>
            <a:ext cx="3318709" cy="2913062"/>
          </a:xfrm>
          <a:prstGeom prst="rect">
            <a:avLst/>
          </a:prstGeom>
        </p:spPr>
      </p:pic>
    </p:spTree>
    <p:extLst>
      <p:ext uri="{BB962C8B-B14F-4D97-AF65-F5344CB8AC3E}">
        <p14:creationId xmlns:p14="http://schemas.microsoft.com/office/powerpoint/2010/main" val="2287057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2" y="230267"/>
            <a:ext cx="4940548" cy="514350"/>
          </a:xfrm>
        </p:spPr>
        <p:txBody>
          <a:bodyPr>
            <a:noAutofit/>
          </a:bodyPr>
          <a:lstStyle/>
          <a:p>
            <a:r>
              <a:rPr lang="en-US" dirty="0"/>
              <a:t>Toilet Stalls, cont.</a:t>
            </a:r>
          </a:p>
        </p:txBody>
      </p:sp>
      <p:pic>
        <p:nvPicPr>
          <p:cNvPr id="9" name="Picture 8" descr="photo of an accessible stall showing toilet paper mounted above the grab bar very high and another below, toilet mounted at height and distance but with flush mechanism on the wall side instead of the open sid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860" y="1239411"/>
            <a:ext cx="4293130" cy="3219847"/>
          </a:xfrm>
          <a:prstGeom prst="rect">
            <a:avLst/>
          </a:prstGeom>
        </p:spPr>
      </p:pic>
      <p:sp>
        <p:nvSpPr>
          <p:cNvPr id="4" name="TextBox 3">
            <a:extLst>
              <a:ext uri="{FF2B5EF4-FFF2-40B4-BE49-F238E27FC236}">
                <a16:creationId xmlns:a16="http://schemas.microsoft.com/office/drawing/2014/main" id="{35C229EE-9FD5-4DC8-EFC4-8C2110D333E4}"/>
              </a:ext>
            </a:extLst>
          </p:cNvPr>
          <p:cNvSpPr txBox="1"/>
          <p:nvPr/>
        </p:nvSpPr>
        <p:spPr>
          <a:xfrm>
            <a:off x="5295901" y="1685925"/>
            <a:ext cx="3646570" cy="2031325"/>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Photo of an accessible stall showing toilet paper mounted above the grab bar very high and another below to attempt compliance, toilet mounted at height and distance but with flush mechanism on the wall side instead of the open side.</a:t>
            </a:r>
          </a:p>
        </p:txBody>
      </p:sp>
    </p:spTree>
    <p:extLst>
      <p:ext uri="{BB962C8B-B14F-4D97-AF65-F5344CB8AC3E}">
        <p14:creationId xmlns:p14="http://schemas.microsoft.com/office/powerpoint/2010/main" val="797819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4320" y="441217"/>
            <a:ext cx="2604686" cy="428625"/>
          </a:xfrm>
        </p:spPr>
        <p:txBody>
          <a:bodyPr>
            <a:noAutofit/>
          </a:bodyPr>
          <a:lstStyle/>
          <a:p>
            <a:r>
              <a:rPr lang="en-US" dirty="0"/>
              <a:t>Urinals</a:t>
            </a:r>
          </a:p>
        </p:txBody>
      </p:sp>
      <p:pic>
        <p:nvPicPr>
          <p:cNvPr id="3077" name="Picture 5" descr="diagram showing urinal types and their requirements. Corresponds with text to righ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5255" y="996356"/>
            <a:ext cx="3116825" cy="2432644"/>
          </a:xfrm>
          <a:prstGeom prst="rect">
            <a:avLst/>
          </a:prstGeom>
          <a:noFill/>
          <a:ln w="9525">
            <a:noFill/>
            <a:miter lim="800000"/>
            <a:headEnd/>
            <a:tailEnd/>
          </a:ln>
        </p:spPr>
      </p:pic>
      <p:sp>
        <p:nvSpPr>
          <p:cNvPr id="15" name="TextBox 14"/>
          <p:cNvSpPr txBox="1"/>
          <p:nvPr/>
        </p:nvSpPr>
        <p:spPr>
          <a:xfrm>
            <a:off x="3785247" y="954647"/>
            <a:ext cx="2001620" cy="2585323"/>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Urinal Height &amp; Depth</a:t>
            </a:r>
          </a:p>
          <a:p>
            <a:pPr marL="214313" indent="-214313">
              <a:buFont typeface="Arial" panose="020B0604020202020204" pitchFamily="34" charset="0"/>
              <a:buChar char="•"/>
            </a:pPr>
            <a:r>
              <a:rPr lang="en-US" dirty="0">
                <a:latin typeface="Calibri" panose="020F0502020204030204" pitchFamily="34" charset="0"/>
                <a:cs typeface="Calibri" panose="020F0502020204030204" pitchFamily="34" charset="0"/>
              </a:rPr>
              <a:t>Wall hung - rim min 131/2” from wall, 17” from floor</a:t>
            </a:r>
          </a:p>
          <a:p>
            <a:pPr marL="214313" indent="-214313">
              <a:buFont typeface="Arial" panose="020B0604020202020204" pitchFamily="34" charset="0"/>
              <a:buChar char="•"/>
            </a:pPr>
            <a:r>
              <a:rPr lang="en-US" dirty="0">
                <a:latin typeface="Calibri" panose="020F0502020204030204" pitchFamily="34" charset="0"/>
                <a:cs typeface="Calibri" panose="020F0502020204030204" pitchFamily="34" charset="0"/>
              </a:rPr>
              <a:t>Stall type  - rim 131/2” min from wall</a:t>
            </a:r>
          </a:p>
        </p:txBody>
      </p:sp>
      <p:pic>
        <p:nvPicPr>
          <p:cNvPr id="4" name="Content Placeholder 3" descr="Image of 2 urinals mounted at the same height"/>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42276" y="3918376"/>
            <a:ext cx="2577084" cy="1932813"/>
          </a:xfrm>
        </p:spPr>
      </p:pic>
      <p:pic>
        <p:nvPicPr>
          <p:cNvPr id="5" name="Picture 4" descr="image of 2 urinals mounted at different heights (showing complianc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12956" y="3892636"/>
            <a:ext cx="2620518" cy="1969008"/>
          </a:xfrm>
          <a:prstGeom prst="rect">
            <a:avLst/>
          </a:prstGeom>
        </p:spPr>
      </p:pic>
      <p:pic>
        <p:nvPicPr>
          <p:cNvPr id="3076" name="Picture 4" descr="Diagram of clear floor space - corresponds to the text to the righ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50034" y="788300"/>
            <a:ext cx="2688711" cy="2848754"/>
          </a:xfrm>
          <a:prstGeom prst="rect">
            <a:avLst/>
          </a:prstGeom>
          <a:noFill/>
          <a:ln w="9525">
            <a:noFill/>
            <a:miter lim="800000"/>
            <a:headEnd/>
            <a:tailEnd/>
          </a:ln>
        </p:spPr>
      </p:pic>
      <p:sp>
        <p:nvSpPr>
          <p:cNvPr id="12" name="TextBox 11"/>
          <p:cNvSpPr txBox="1"/>
          <p:nvPr/>
        </p:nvSpPr>
        <p:spPr>
          <a:xfrm>
            <a:off x="5956300" y="3960169"/>
            <a:ext cx="2782445"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Clear Floor Space –48” min depth and 30” min width at each urinal</a:t>
            </a:r>
          </a:p>
        </p:txBody>
      </p:sp>
    </p:spTree>
    <p:extLst>
      <p:ext uri="{BB962C8B-B14F-4D97-AF65-F5344CB8AC3E}">
        <p14:creationId xmlns:p14="http://schemas.microsoft.com/office/powerpoint/2010/main" val="3943670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173" y="200777"/>
            <a:ext cx="2941655" cy="529473"/>
          </a:xfrm>
        </p:spPr>
        <p:txBody>
          <a:bodyPr>
            <a:noAutofit/>
          </a:bodyPr>
          <a:lstStyle/>
          <a:p>
            <a:r>
              <a:rPr lang="en-US" sz="800" dirty="0">
                <a:solidFill>
                  <a:srgbClr val="333399"/>
                </a:solidFill>
                <a:cs typeface="Calibri"/>
              </a:rPr>
              <a:t>Slide  </a:t>
            </a:r>
            <a:fld id="{6F2BF40C-FBA2-4229-AA1A-C78E7652D2AF}" type="slidenum">
              <a:rPr lang="en-US" sz="800" smtClean="0">
                <a:solidFill>
                  <a:srgbClr val="333399"/>
                </a:solidFill>
                <a:cs typeface="Calibri"/>
              </a:rPr>
              <a:pPr/>
              <a:t>24</a:t>
            </a:fld>
            <a:r>
              <a:rPr lang="en-US" sz="800" dirty="0">
                <a:solidFill>
                  <a:srgbClr val="333399"/>
                </a:solidFill>
                <a:cs typeface="Calibri"/>
              </a:rPr>
              <a:t> </a:t>
            </a:r>
            <a:br>
              <a:rPr lang="en-US" sz="800" dirty="0">
                <a:solidFill>
                  <a:srgbClr val="333399"/>
                </a:solidFill>
                <a:cs typeface="Calibri"/>
              </a:rPr>
            </a:br>
            <a:r>
              <a:rPr lang="en-US" dirty="0"/>
              <a:t>Lavatories</a:t>
            </a:r>
          </a:p>
        </p:txBody>
      </p:sp>
      <p:sp>
        <p:nvSpPr>
          <p:cNvPr id="4" name="TextBox 3">
            <a:extLst>
              <a:ext uri="{FF2B5EF4-FFF2-40B4-BE49-F238E27FC236}">
                <a16:creationId xmlns:a16="http://schemas.microsoft.com/office/drawing/2014/main" id="{148029C7-B6CE-F621-43FC-796F5A549D47}"/>
              </a:ext>
            </a:extLst>
          </p:cNvPr>
          <p:cNvSpPr txBox="1"/>
          <p:nvPr/>
        </p:nvSpPr>
        <p:spPr>
          <a:xfrm>
            <a:off x="594225" y="1739900"/>
            <a:ext cx="2734953" cy="2862322"/>
          </a:xfrm>
          <a:prstGeom prst="rect">
            <a:avLst/>
          </a:prstGeom>
          <a:noFill/>
        </p:spPr>
        <p:txBody>
          <a:bodyPr wrap="square" rtlCol="0">
            <a:spAutoFit/>
          </a:bodyPr>
          <a:lstStyle/>
          <a:p>
            <a:pPr marL="214313" indent="-214313">
              <a:buFont typeface="Arial" panose="020B0604020202020204" pitchFamily="34" charset="0"/>
              <a:buChar char="•"/>
            </a:pPr>
            <a:r>
              <a:rPr lang="en-US" b="1" dirty="0">
                <a:latin typeface="Calibri" panose="020F0502020204030204" pitchFamily="34" charset="0"/>
                <a:cs typeface="Calibri" panose="020F0502020204030204" pitchFamily="34" charset="0"/>
              </a:rPr>
              <a:t>309.4 Operation. </a:t>
            </a:r>
            <a:r>
              <a:rPr lang="en-US" i="1" dirty="0">
                <a:latin typeface="Calibri" panose="020F0502020204030204" pitchFamily="34" charset="0"/>
                <a:cs typeface="Calibri" panose="020F0502020204030204" pitchFamily="34" charset="0"/>
              </a:rPr>
              <a:t>Operable parts </a:t>
            </a:r>
            <a:r>
              <a:rPr lang="en-US" dirty="0">
                <a:latin typeface="Calibri" panose="020F0502020204030204" pitchFamily="34" charset="0"/>
                <a:cs typeface="Calibri" panose="020F0502020204030204" pitchFamily="34" charset="0"/>
              </a:rPr>
              <a:t>shall be operable with one hand and shall not require tight grasping, pinching, or twisting of the wrist. The force required to activate </a:t>
            </a:r>
            <a:r>
              <a:rPr lang="en-US" i="1" dirty="0">
                <a:latin typeface="Calibri" panose="020F0502020204030204" pitchFamily="34" charset="0"/>
                <a:cs typeface="Calibri" panose="020F0502020204030204" pitchFamily="34" charset="0"/>
              </a:rPr>
              <a:t>operable parts</a:t>
            </a:r>
            <a:r>
              <a:rPr lang="en-US" dirty="0">
                <a:latin typeface="Calibri" panose="020F0502020204030204" pitchFamily="34" charset="0"/>
                <a:cs typeface="Calibri" panose="020F0502020204030204" pitchFamily="34" charset="0"/>
              </a:rPr>
              <a:t> shall be 5 pounds (22.2N) maximum.</a:t>
            </a:r>
            <a:endParaRPr lang="en-US" b="1" dirty="0">
              <a:latin typeface="Calibri" panose="020F0502020204030204" pitchFamily="34" charset="0"/>
              <a:cs typeface="Calibri" panose="020F0502020204030204" pitchFamily="34" charset="0"/>
            </a:endParaRPr>
          </a:p>
        </p:txBody>
      </p:sp>
      <p:pic>
        <p:nvPicPr>
          <p:cNvPr id="7" name="Picture 6" descr="image of 2 sinks with faucet handles that require twisting to get temperature control"/>
          <p:cNvPicPr>
            <a:picLocks noChangeAspect="1"/>
          </p:cNvPicPr>
          <p:nvPr/>
        </p:nvPicPr>
        <p:blipFill>
          <a:blip r:embed="rId3" cstate="email">
            <a:lum bright="10000"/>
            <a:extLst>
              <a:ext uri="{28A0092B-C50C-407E-A947-70E740481C1C}">
                <a14:useLocalDpi xmlns:a14="http://schemas.microsoft.com/office/drawing/2010/main"/>
              </a:ext>
            </a:extLst>
          </a:blip>
          <a:stretch>
            <a:fillRect/>
          </a:stretch>
        </p:blipFill>
        <p:spPr>
          <a:xfrm>
            <a:off x="3583834" y="1957354"/>
            <a:ext cx="4841177" cy="3624739"/>
          </a:xfrm>
          <a:prstGeom prst="rect">
            <a:avLst/>
          </a:prstGeom>
        </p:spPr>
      </p:pic>
      <p:sp>
        <p:nvSpPr>
          <p:cNvPr id="9" name="Content Placeholder 8">
            <a:extLst>
              <a:ext uri="{FF2B5EF4-FFF2-40B4-BE49-F238E27FC236}">
                <a16:creationId xmlns:a16="http://schemas.microsoft.com/office/drawing/2014/main" id="{22ADB446-140C-3B61-468D-BD9D99E6EE6C}"/>
              </a:ext>
              <a:ext uri="{C183D7F6-B498-43B3-948B-1728B52AA6E4}">
                <adec:decorative xmlns:adec="http://schemas.microsoft.com/office/drawing/2017/decorative" val="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63164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873" y="257533"/>
            <a:ext cx="5077627" cy="529473"/>
          </a:xfrm>
        </p:spPr>
        <p:txBody>
          <a:bodyPr>
            <a:noAutofit/>
          </a:bodyPr>
          <a:lstStyle/>
          <a:p>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Slide  </a:t>
            </a:r>
            <a:fld id="{6F2BF40C-FBA2-4229-AA1A-C78E7652D2AF}" type="slidenum">
              <a:rPr kumimoji="0" lang="en-US" sz="700" b="1" i="0" u="none" strike="noStrike" kern="0" cap="none" spc="0" normalizeH="0" baseline="0" noProof="0" smtClean="0">
                <a:ln>
                  <a:noFill/>
                </a:ln>
                <a:solidFill>
                  <a:srgbClr val="333399"/>
                </a:solidFill>
                <a:effectLst/>
                <a:uLnTx/>
                <a:uFillTx/>
                <a:latin typeface="Calibri" panose="020F0502020204030204" pitchFamily="34" charset="0"/>
                <a:ea typeface="+mj-ea"/>
                <a:cs typeface="Calibri"/>
              </a:rPr>
              <a:pPr marL="0" marR="0" lvl="0" indent="0" algn="l" defTabSz="914400" rtl="0" eaLnBrk="0" fontAlgn="base" latinLnBrk="0" hangingPunct="0">
                <a:lnSpc>
                  <a:spcPct val="100000"/>
                </a:lnSpc>
                <a:spcBef>
                  <a:spcPct val="0"/>
                </a:spcBef>
                <a:spcAft>
                  <a:spcPct val="0"/>
                </a:spcAft>
                <a:buClrTx/>
                <a:buSzTx/>
                <a:buFontTx/>
                <a:buNone/>
                <a:tabLst/>
                <a:defRPr/>
              </a:pPr>
              <a:t>25</a:t>
            </a:fld>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 </a:t>
            </a:r>
            <a:b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br>
            <a:r>
              <a:rPr lang="en-US" dirty="0"/>
              <a:t>Lavatories, cont.</a:t>
            </a:r>
          </a:p>
        </p:txBody>
      </p:sp>
      <p:sp>
        <p:nvSpPr>
          <p:cNvPr id="2" name="TextBox 1">
            <a:extLst>
              <a:ext uri="{FF2B5EF4-FFF2-40B4-BE49-F238E27FC236}">
                <a16:creationId xmlns:a16="http://schemas.microsoft.com/office/drawing/2014/main" id="{6EB73599-60C1-D86D-8097-64655D13EB2C}"/>
              </a:ext>
            </a:extLst>
          </p:cNvPr>
          <p:cNvSpPr txBox="1"/>
          <p:nvPr/>
        </p:nvSpPr>
        <p:spPr>
          <a:xfrm>
            <a:off x="651340" y="1443840"/>
            <a:ext cx="2610188" cy="3139321"/>
          </a:xfrm>
          <a:prstGeom prst="rect">
            <a:avLst/>
          </a:prstGeom>
          <a:noFill/>
        </p:spPr>
        <p:txBody>
          <a:bodyPr wrap="square" rtlCol="0">
            <a:spAutoFit/>
          </a:bodyPr>
          <a:lstStyle/>
          <a:p>
            <a:pPr marL="214313" indent="-214313">
              <a:buFont typeface="Arial" panose="020B0604020202020204" pitchFamily="34" charset="0"/>
              <a:buChar char="•"/>
            </a:pPr>
            <a:r>
              <a:rPr lang="en-US" b="1" dirty="0">
                <a:latin typeface="Calibri" panose="020F0502020204030204" pitchFamily="34" charset="0"/>
                <a:cs typeface="Calibri" panose="020F0502020204030204" pitchFamily="34" charset="0"/>
              </a:rPr>
              <a:t>606.5 Exposed Pipes and Surfaces. </a:t>
            </a:r>
            <a:r>
              <a:rPr lang="en-US" dirty="0">
                <a:latin typeface="Calibri" panose="020F0502020204030204" pitchFamily="34" charset="0"/>
                <a:cs typeface="Calibri" panose="020F0502020204030204" pitchFamily="34" charset="0"/>
              </a:rPr>
              <a:t>Water supply and drainpipes under lavatories and sinks shall be insulated or otherwise configured to protect against contact. There shall be no sharp or abrasive surfaces under lavatories and sinks.</a:t>
            </a:r>
            <a:endParaRPr lang="en-US" b="1" dirty="0">
              <a:latin typeface="Calibri" panose="020F0502020204030204" pitchFamily="34" charset="0"/>
              <a:cs typeface="Calibri" panose="020F0502020204030204" pitchFamily="34" charset="0"/>
            </a:endParaRPr>
          </a:p>
        </p:txBody>
      </p:sp>
      <p:pic>
        <p:nvPicPr>
          <p:cNvPr id="20" name="Content Placeholder 19" descr="image of a row of sinks with exposed pipes - view is from slightly below counter height"/>
          <p:cNvPicPr>
            <a:picLocks noGrp="1" noChangeAspect="1"/>
          </p:cNvPicPr>
          <p:nvPr>
            <p:ph idx="1"/>
          </p:nvPr>
        </p:nvPicPr>
        <p:blipFill>
          <a:blip r:embed="rId3" cstate="email">
            <a:lum bright="10000"/>
            <a:extLst>
              <a:ext uri="{28A0092B-C50C-407E-A947-70E740481C1C}">
                <a14:useLocalDpi xmlns:a14="http://schemas.microsoft.com/office/drawing/2010/main"/>
              </a:ext>
            </a:extLst>
          </a:blip>
          <a:stretch>
            <a:fillRect/>
          </a:stretch>
        </p:blipFill>
        <p:spPr>
          <a:xfrm>
            <a:off x="4005583" y="1460104"/>
            <a:ext cx="4274820" cy="3206115"/>
          </a:xfrm>
        </p:spPr>
      </p:pic>
    </p:spTree>
    <p:extLst>
      <p:ext uri="{BB962C8B-B14F-4D97-AF65-F5344CB8AC3E}">
        <p14:creationId xmlns:p14="http://schemas.microsoft.com/office/powerpoint/2010/main" val="3809707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4525" y="238428"/>
            <a:ext cx="4826978" cy="445592"/>
          </a:xfrm>
        </p:spPr>
        <p:txBody>
          <a:bodyPr>
            <a:noAutofit/>
          </a:bodyPr>
          <a:lstStyle/>
          <a:p>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Slide  </a:t>
            </a:r>
            <a:fld id="{6F2BF40C-FBA2-4229-AA1A-C78E7652D2AF}" type="slidenum">
              <a:rPr kumimoji="0" lang="en-US" sz="700" b="1" i="0" u="none" strike="noStrike" kern="0" cap="none" spc="0" normalizeH="0" baseline="0" noProof="0" smtClean="0">
                <a:ln>
                  <a:noFill/>
                </a:ln>
                <a:solidFill>
                  <a:srgbClr val="333399"/>
                </a:solidFill>
                <a:effectLst/>
                <a:uLnTx/>
                <a:uFillTx/>
                <a:latin typeface="Calibri" panose="020F0502020204030204" pitchFamily="34" charset="0"/>
                <a:ea typeface="+mj-ea"/>
                <a:cs typeface="Calibri"/>
              </a:rPr>
              <a:pPr marL="0" marR="0" lvl="0" indent="0" algn="l" defTabSz="914400" rtl="0" eaLnBrk="0" fontAlgn="base" latinLnBrk="0" hangingPunct="0">
                <a:lnSpc>
                  <a:spcPct val="100000"/>
                </a:lnSpc>
                <a:spcBef>
                  <a:spcPct val="0"/>
                </a:spcBef>
                <a:spcAft>
                  <a:spcPct val="0"/>
                </a:spcAft>
                <a:buClrTx/>
                <a:buSzTx/>
                <a:buFontTx/>
                <a:buNone/>
                <a:tabLst/>
                <a:defRPr/>
              </a:pPr>
              <a:t>26</a:t>
            </a:fld>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 </a:t>
            </a:r>
            <a:b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br>
            <a:r>
              <a:rPr lang="en-US" dirty="0"/>
              <a:t>Lavatories – Cont.</a:t>
            </a:r>
          </a:p>
        </p:txBody>
      </p:sp>
      <p:pic>
        <p:nvPicPr>
          <p:cNvPr id="4" name="Content Placeholder 3" descr="image of a sink without adequate knee and toe clearance - sink is covered with the same surface all around and is sloped underneath to cover pipes but is too shallow to allow for forward approach"/>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35858" y="781068"/>
            <a:ext cx="2115949" cy="2817164"/>
          </a:xfrm>
        </p:spPr>
      </p:pic>
      <p:pic>
        <p:nvPicPr>
          <p:cNvPr id="1028" name="Picture 4" descr="Diagram showing forward approach of wheelchair user and height of sink - corresponds with text belo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3903" y="1222222"/>
            <a:ext cx="2902101" cy="2720720"/>
          </a:xfrm>
          <a:prstGeom prst="rect">
            <a:avLst/>
          </a:prstGeom>
          <a:noFill/>
          <a:ln w="9525">
            <a:noFill/>
            <a:miter lim="800000"/>
            <a:headEnd/>
            <a:tailEnd/>
          </a:ln>
        </p:spPr>
      </p:pic>
      <p:pic>
        <p:nvPicPr>
          <p:cNvPr id="1026" name="Picture 2" descr="diagram of knee and toe clearance - corresponds with text below"/>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4525" y="3695280"/>
            <a:ext cx="3767663" cy="2615835"/>
          </a:xfrm>
          <a:prstGeom prst="rect">
            <a:avLst/>
          </a:prstGeom>
          <a:noFill/>
          <a:ln w="9525">
            <a:noFill/>
            <a:miter lim="800000"/>
            <a:headEnd/>
            <a:tailEnd/>
          </a:ln>
        </p:spPr>
      </p:pic>
      <p:sp>
        <p:nvSpPr>
          <p:cNvPr id="2" name="TextBox 1">
            <a:extLst>
              <a:ext uri="{FF2B5EF4-FFF2-40B4-BE49-F238E27FC236}">
                <a16:creationId xmlns:a16="http://schemas.microsoft.com/office/drawing/2014/main" id="{0A5D92F6-FE5D-BAF5-70EA-DBF4F09506C7}"/>
              </a:ext>
            </a:extLst>
          </p:cNvPr>
          <p:cNvSpPr txBox="1"/>
          <p:nvPr/>
        </p:nvSpPr>
        <p:spPr>
          <a:xfrm>
            <a:off x="4249365" y="4239844"/>
            <a:ext cx="4709237" cy="203132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Height and Knee/Toe Clearance for Lavatories and Sinks</a:t>
            </a:r>
          </a:p>
          <a:p>
            <a:pPr marL="214313" indent="-214313">
              <a:buFont typeface="Arial" panose="020B0604020202020204" pitchFamily="34" charset="0"/>
              <a:buChar char="•"/>
            </a:pPr>
            <a:r>
              <a:rPr lang="en-US" dirty="0">
                <a:latin typeface="Calibri" panose="020F0502020204030204" pitchFamily="34" charset="0"/>
                <a:cs typeface="Calibri" panose="020F0502020204030204" pitchFamily="34" charset="0"/>
              </a:rPr>
              <a:t>Height of sink shall be 34” max</a:t>
            </a:r>
          </a:p>
          <a:p>
            <a:pPr marL="214313" indent="-214313">
              <a:buFont typeface="Arial" panose="020B0604020202020204" pitchFamily="34" charset="0"/>
              <a:buChar char="•"/>
            </a:pPr>
            <a:r>
              <a:rPr lang="en-US" dirty="0">
                <a:latin typeface="Calibri" panose="020F0502020204030204" pitchFamily="34" charset="0"/>
                <a:cs typeface="Calibri" panose="020F0502020204030204" pitchFamily="34" charset="0"/>
              </a:rPr>
              <a:t>8” min knee clearance depth and 27” min height</a:t>
            </a:r>
          </a:p>
          <a:p>
            <a:pPr marL="214313" indent="-214313">
              <a:buFont typeface="Arial" panose="020B0604020202020204" pitchFamily="34" charset="0"/>
              <a:buChar char="•"/>
            </a:pPr>
            <a:r>
              <a:rPr lang="en-US" dirty="0">
                <a:latin typeface="Calibri" panose="020F0502020204030204" pitchFamily="34" charset="0"/>
                <a:cs typeface="Calibri" panose="020F0502020204030204" pitchFamily="34" charset="0"/>
              </a:rPr>
              <a:t>11” min depth and 9” min height for toe clearance</a:t>
            </a:r>
          </a:p>
        </p:txBody>
      </p:sp>
    </p:spTree>
    <p:extLst>
      <p:ext uri="{BB962C8B-B14F-4D97-AF65-F5344CB8AC3E}">
        <p14:creationId xmlns:p14="http://schemas.microsoft.com/office/powerpoint/2010/main" val="3139545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8161" y="250702"/>
            <a:ext cx="4852254" cy="471488"/>
          </a:xfrm>
        </p:spPr>
        <p:txBody>
          <a:bodyPr>
            <a:noAutofit/>
          </a:bodyPr>
          <a:lstStyle/>
          <a:p>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Slide  </a:t>
            </a:r>
            <a:fld id="{6F2BF40C-FBA2-4229-AA1A-C78E7652D2AF}" type="slidenum">
              <a:rPr kumimoji="0" lang="en-US" sz="700" b="1" i="0" u="none" strike="noStrike" kern="0" cap="none" spc="0" normalizeH="0" baseline="0" noProof="0" smtClean="0">
                <a:ln>
                  <a:noFill/>
                </a:ln>
                <a:solidFill>
                  <a:srgbClr val="333399"/>
                </a:solidFill>
                <a:effectLst/>
                <a:uLnTx/>
                <a:uFillTx/>
                <a:latin typeface="Calibri" panose="020F0502020204030204" pitchFamily="34" charset="0"/>
                <a:ea typeface="+mj-ea"/>
                <a:cs typeface="Calibri"/>
              </a:rPr>
              <a:pPr marL="0" marR="0" lvl="0" indent="0" algn="l" defTabSz="914400" rtl="0" eaLnBrk="0" fontAlgn="base" latinLnBrk="0" hangingPunct="0">
                <a:lnSpc>
                  <a:spcPct val="100000"/>
                </a:lnSpc>
                <a:spcBef>
                  <a:spcPct val="0"/>
                </a:spcBef>
                <a:spcAft>
                  <a:spcPct val="0"/>
                </a:spcAft>
                <a:buClrTx/>
                <a:buSzTx/>
                <a:buFontTx/>
                <a:buNone/>
                <a:tabLst/>
                <a:defRPr/>
              </a:pPr>
              <a:t>27</a:t>
            </a:fld>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 </a:t>
            </a:r>
            <a:b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br>
            <a:r>
              <a:rPr lang="en-US" dirty="0"/>
              <a:t>Protruding Objects</a:t>
            </a:r>
          </a:p>
        </p:txBody>
      </p:sp>
      <p:pic>
        <p:nvPicPr>
          <p:cNvPr id="1026" name="Picture 2" descr="Diagram showing requirements of protruding objects - no more than 4&quot; protruding from wall between 27&quot; and 80&quot; from flo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4521" y="1094305"/>
            <a:ext cx="2874665" cy="4014014"/>
          </a:xfrm>
          <a:prstGeom prst="rect">
            <a:avLst/>
          </a:prstGeom>
          <a:noFill/>
          <a:ln w="9525">
            <a:noFill/>
            <a:miter lim="800000"/>
            <a:headEnd/>
            <a:tailEnd/>
          </a:ln>
        </p:spPr>
      </p:pic>
      <p:pic>
        <p:nvPicPr>
          <p:cNvPr id="4" name="Content Placeholder 3" descr="Image of wide hallway that includes letter tray, AED machine, and fire extinguisher. Only the fire extinguisher is compliant as it is recessed into the wall"/>
          <p:cNvPicPr>
            <a:picLocks noGrp="1" noChangeAspect="1"/>
          </p:cNvPicPr>
          <p:nvPr>
            <p:ph idx="1"/>
          </p:nvPr>
        </p:nvPicPr>
        <p:blipFill>
          <a:blip r:embed="rId4" cstate="email">
            <a:lum bright="10000"/>
            <a:extLst>
              <a:ext uri="{28A0092B-C50C-407E-A947-70E740481C1C}">
                <a14:useLocalDpi xmlns:a14="http://schemas.microsoft.com/office/drawing/2010/main"/>
              </a:ext>
            </a:extLst>
          </a:blip>
          <a:stretch>
            <a:fillRect/>
          </a:stretch>
        </p:blipFill>
        <p:spPr>
          <a:xfrm>
            <a:off x="4090521" y="975513"/>
            <a:ext cx="4473893" cy="3359087"/>
          </a:xfrm>
        </p:spPr>
      </p:pic>
      <p:sp>
        <p:nvSpPr>
          <p:cNvPr id="5" name="TextBox 4">
            <a:extLst>
              <a:ext uri="{FF2B5EF4-FFF2-40B4-BE49-F238E27FC236}">
                <a16:creationId xmlns:a16="http://schemas.microsoft.com/office/drawing/2014/main" id="{B66BDE6C-86DB-5410-482C-373FFAC00918}"/>
              </a:ext>
            </a:extLst>
          </p:cNvPr>
          <p:cNvSpPr txBox="1"/>
          <p:nvPr/>
        </p:nvSpPr>
        <p:spPr>
          <a:xfrm>
            <a:off x="4192127" y="4500468"/>
            <a:ext cx="4512877" cy="1477328"/>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Image of objects protruding into the path of travel: Wide hallway that includes letter tray, AED machine, and fire extinguisher. Only the fire extinguisher is compliant as it is recessed into the wall</a:t>
            </a:r>
          </a:p>
        </p:txBody>
      </p:sp>
    </p:spTree>
    <p:extLst>
      <p:ext uri="{BB962C8B-B14F-4D97-AF65-F5344CB8AC3E}">
        <p14:creationId xmlns:p14="http://schemas.microsoft.com/office/powerpoint/2010/main" val="3081930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8161" y="250702"/>
            <a:ext cx="4852254" cy="471488"/>
          </a:xfrm>
        </p:spPr>
        <p:txBody>
          <a:bodyPr>
            <a:noAutofit/>
          </a:bodyPr>
          <a:lstStyle/>
          <a:p>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Slide  </a:t>
            </a:r>
            <a:fld id="{6F2BF40C-FBA2-4229-AA1A-C78E7652D2AF}" type="slidenum">
              <a:rPr kumimoji="0" lang="en-US" sz="700" b="1" i="0" u="none" strike="noStrike" kern="0" cap="none" spc="0" normalizeH="0" baseline="0" noProof="0" smtClean="0">
                <a:ln>
                  <a:noFill/>
                </a:ln>
                <a:solidFill>
                  <a:srgbClr val="333399"/>
                </a:solidFill>
                <a:effectLst/>
                <a:uLnTx/>
                <a:uFillTx/>
                <a:latin typeface="Calibri" panose="020F0502020204030204" pitchFamily="34" charset="0"/>
                <a:ea typeface="+mj-ea"/>
                <a:cs typeface="Calibri"/>
              </a:rPr>
              <a:pPr marL="0" marR="0" lvl="0" indent="0" algn="l" defTabSz="914400" rtl="0" eaLnBrk="0" fontAlgn="base" latinLnBrk="0" hangingPunct="0">
                <a:lnSpc>
                  <a:spcPct val="100000"/>
                </a:lnSpc>
                <a:spcBef>
                  <a:spcPct val="0"/>
                </a:spcBef>
                <a:spcAft>
                  <a:spcPct val="0"/>
                </a:spcAft>
                <a:buClrTx/>
                <a:buSzTx/>
                <a:buFontTx/>
                <a:buNone/>
                <a:tabLst/>
                <a:defRPr/>
              </a:pPr>
              <a:t>28</a:t>
            </a:fld>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 </a:t>
            </a:r>
            <a:b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br>
            <a:r>
              <a:rPr lang="en-US" dirty="0"/>
              <a:t>Protruding Objects</a:t>
            </a:r>
          </a:p>
        </p:txBody>
      </p:sp>
      <p:pic>
        <p:nvPicPr>
          <p:cNvPr id="7" name="Picture 6" descr="Wooden A-frames arching over an exit door that cuts into the corners of the path of travel"/>
          <p:cNvPicPr>
            <a:picLocks noChangeAspect="1"/>
          </p:cNvPicPr>
          <p:nvPr/>
        </p:nvPicPr>
        <p:blipFill>
          <a:blip r:embed="rId3" cstate="email">
            <a:lum bright="10000"/>
            <a:extLst>
              <a:ext uri="{28A0092B-C50C-407E-A947-70E740481C1C}">
                <a14:useLocalDpi xmlns:a14="http://schemas.microsoft.com/office/drawing/2010/main"/>
              </a:ext>
            </a:extLst>
          </a:blip>
          <a:stretch>
            <a:fillRect/>
          </a:stretch>
        </p:blipFill>
        <p:spPr>
          <a:xfrm>
            <a:off x="885070" y="802006"/>
            <a:ext cx="2758059" cy="3681031"/>
          </a:xfrm>
          <a:prstGeom prst="rect">
            <a:avLst/>
          </a:prstGeom>
        </p:spPr>
      </p:pic>
      <p:pic>
        <p:nvPicPr>
          <p:cNvPr id="6" name="Picture 5" descr="Hallway with a fire extinguisher mounted directly onto the wall in the path of travel"/>
          <p:cNvPicPr>
            <a:picLocks noChangeAspect="1"/>
          </p:cNvPicPr>
          <p:nvPr/>
        </p:nvPicPr>
        <p:blipFill>
          <a:blip r:embed="rId4" cstate="email">
            <a:lum bright="10000"/>
            <a:extLst>
              <a:ext uri="{28A0092B-C50C-407E-A947-70E740481C1C}">
                <a14:useLocalDpi xmlns:a14="http://schemas.microsoft.com/office/drawing/2010/main"/>
              </a:ext>
            </a:extLst>
          </a:blip>
          <a:stretch>
            <a:fillRect/>
          </a:stretch>
        </p:blipFill>
        <p:spPr>
          <a:xfrm>
            <a:off x="5329609" y="722190"/>
            <a:ext cx="2776919" cy="3698462"/>
          </a:xfrm>
          <a:prstGeom prst="rect">
            <a:avLst/>
          </a:prstGeom>
        </p:spPr>
      </p:pic>
      <p:sp>
        <p:nvSpPr>
          <p:cNvPr id="5" name="TextBox 4">
            <a:extLst>
              <a:ext uri="{FF2B5EF4-FFF2-40B4-BE49-F238E27FC236}">
                <a16:creationId xmlns:a16="http://schemas.microsoft.com/office/drawing/2014/main" id="{B66BDE6C-86DB-5410-482C-373FFAC00918}"/>
              </a:ext>
            </a:extLst>
          </p:cNvPr>
          <p:cNvSpPr txBox="1"/>
          <p:nvPr/>
        </p:nvSpPr>
        <p:spPr>
          <a:xfrm>
            <a:off x="1764943" y="4483037"/>
            <a:ext cx="5987561" cy="1477328"/>
          </a:xfrm>
          <a:prstGeom prst="rect">
            <a:avLst/>
          </a:prstGeom>
          <a:noFill/>
        </p:spPr>
        <p:txBody>
          <a:bodyPr wrap="square" rtlCol="0">
            <a:spAutoFit/>
          </a:bodyPr>
          <a:lstStyle/>
          <a:p>
            <a:r>
              <a:rPr lang="en-US" dirty="0"/>
              <a:t>2 images of objects protruding into the path of travel</a:t>
            </a:r>
          </a:p>
          <a:p>
            <a:pPr marL="257175" indent="-257175">
              <a:buFont typeface="+mj-lt"/>
              <a:buAutoNum type="arabicPeriod"/>
            </a:pPr>
            <a:r>
              <a:rPr lang="en-US" dirty="0"/>
              <a:t>Wooden A-frames arching over an exit door that cuts into the corners of the path of travel</a:t>
            </a:r>
          </a:p>
          <a:p>
            <a:pPr marL="257175" indent="-257175">
              <a:buFont typeface="+mj-lt"/>
              <a:buAutoNum type="arabicPeriod"/>
            </a:pPr>
            <a:r>
              <a:rPr lang="en-US" dirty="0"/>
              <a:t>Hallway with a fire extinguisher mounted directly onto the wall in the path of travel</a:t>
            </a:r>
          </a:p>
        </p:txBody>
      </p:sp>
      <p:sp>
        <p:nvSpPr>
          <p:cNvPr id="16" name="Content Placeholder 15">
            <a:extLst>
              <a:ext uri="{FF2B5EF4-FFF2-40B4-BE49-F238E27FC236}">
                <a16:creationId xmlns:a16="http://schemas.microsoft.com/office/drawing/2014/main" id="{28775C02-6A79-5E8E-71C3-B365E5D7A88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10902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634" y="271165"/>
            <a:ext cx="2420083" cy="445592"/>
          </a:xfrm>
        </p:spPr>
        <p:txBody>
          <a:bodyPr>
            <a:noAutofit/>
          </a:bodyPr>
          <a:lstStyle/>
          <a:p>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Slide  </a:t>
            </a:r>
            <a:fld id="{6F2BF40C-FBA2-4229-AA1A-C78E7652D2AF}" type="slidenum">
              <a:rPr kumimoji="0" lang="en-US" sz="700" b="1" i="0" u="none" strike="noStrike" kern="0" cap="none" spc="0" normalizeH="0" baseline="0" noProof="0" smtClean="0">
                <a:ln>
                  <a:noFill/>
                </a:ln>
                <a:solidFill>
                  <a:srgbClr val="333399"/>
                </a:solidFill>
                <a:effectLst/>
                <a:uLnTx/>
                <a:uFillTx/>
                <a:latin typeface="Calibri" panose="020F0502020204030204" pitchFamily="34" charset="0"/>
                <a:ea typeface="+mj-ea"/>
                <a:cs typeface="Calibri"/>
              </a:rPr>
              <a:pPr marL="0" marR="0" lvl="0" indent="0" algn="l" defTabSz="914400" rtl="0" eaLnBrk="0" fontAlgn="base" latinLnBrk="0" hangingPunct="0">
                <a:lnSpc>
                  <a:spcPct val="100000"/>
                </a:lnSpc>
                <a:spcBef>
                  <a:spcPct val="0"/>
                </a:spcBef>
                <a:spcAft>
                  <a:spcPct val="0"/>
                </a:spcAft>
                <a:buClrTx/>
                <a:buSzTx/>
                <a:buFontTx/>
                <a:buNone/>
                <a:tabLst/>
                <a:defRPr/>
              </a:pPr>
              <a:t>29</a:t>
            </a:fld>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 </a:t>
            </a:r>
            <a:b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br>
            <a:r>
              <a:rPr lang="en-US" dirty="0"/>
              <a:t>Signs</a:t>
            </a:r>
          </a:p>
        </p:txBody>
      </p:sp>
      <p:pic>
        <p:nvPicPr>
          <p:cNvPr id="2051" name="Picture 3" descr="Diagram displaying mounting height requirements for Braille characters from the floor - 48&quot; min and 60&quot; ma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5" y="2373649"/>
            <a:ext cx="2698420" cy="2110702"/>
          </a:xfrm>
          <a:prstGeom prst="rect">
            <a:avLst/>
          </a:prstGeom>
          <a:noFill/>
          <a:ln w="9525">
            <a:noFill/>
            <a:miter lim="800000"/>
            <a:headEnd/>
            <a:tailEnd/>
          </a:ln>
        </p:spPr>
      </p:pic>
      <p:pic>
        <p:nvPicPr>
          <p:cNvPr id="15" name="Content Placeholder 14" descr="Wall mounted sign on latch side of door at appropriate height and size"/>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154440" y="2225002"/>
            <a:ext cx="1557338" cy="2071688"/>
          </a:xfrm>
        </p:spPr>
      </p:pic>
      <p:pic>
        <p:nvPicPr>
          <p:cNvPr id="6" name="Picture 5" descr="Sign mounted directly onto a push side doo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5709" y="2225003"/>
            <a:ext cx="1553765" cy="2071686"/>
          </a:xfrm>
          <a:prstGeom prst="rect">
            <a:avLst/>
          </a:prstGeom>
        </p:spPr>
      </p:pic>
      <p:pic>
        <p:nvPicPr>
          <p:cNvPr id="7" name="Picture 6" descr="Close-up image of a tape measure showing a restroom sign where Braille is mounted at 61.5” from the floor"/>
          <p:cNvPicPr>
            <a:picLocks noChangeAspect="1"/>
          </p:cNvPicPr>
          <p:nvPr/>
        </p:nvPicPr>
        <p:blipFill>
          <a:blip r:embed="rId6" cstate="email">
            <a:lum bright="10000"/>
            <a:extLst>
              <a:ext uri="{28A0092B-C50C-407E-A947-70E740481C1C}">
                <a14:useLocalDpi xmlns:a14="http://schemas.microsoft.com/office/drawing/2010/main"/>
              </a:ext>
            </a:extLst>
          </a:blip>
          <a:stretch>
            <a:fillRect/>
          </a:stretch>
        </p:blipFill>
        <p:spPr>
          <a:xfrm>
            <a:off x="6119474" y="2225003"/>
            <a:ext cx="2762249" cy="2071687"/>
          </a:xfrm>
          <a:prstGeom prst="rect">
            <a:avLst/>
          </a:prstGeom>
        </p:spPr>
      </p:pic>
      <p:sp>
        <p:nvSpPr>
          <p:cNvPr id="2" name="TextBox 1">
            <a:extLst>
              <a:ext uri="{FF2B5EF4-FFF2-40B4-BE49-F238E27FC236}">
                <a16:creationId xmlns:a16="http://schemas.microsoft.com/office/drawing/2014/main" id="{EF4E950B-F00E-EA08-6B37-A4714B484CB5}"/>
              </a:ext>
            </a:extLst>
          </p:cNvPr>
          <p:cNvSpPr txBox="1"/>
          <p:nvPr/>
        </p:nvSpPr>
        <p:spPr>
          <a:xfrm>
            <a:off x="3154441" y="4435719"/>
            <a:ext cx="5655452" cy="203132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3 Images displaying signage examples</a:t>
            </a:r>
          </a:p>
          <a:p>
            <a:pPr marL="257175" indent="-257175">
              <a:buFont typeface="+mj-lt"/>
              <a:buAutoNum type="arabicPeriod"/>
            </a:pPr>
            <a:r>
              <a:rPr lang="en-US" dirty="0">
                <a:latin typeface="Calibri" panose="020F0502020204030204" pitchFamily="34" charset="0"/>
                <a:cs typeface="Calibri" panose="020F0502020204030204" pitchFamily="34" charset="0"/>
              </a:rPr>
              <a:t>Wall mounted sign on latch side of door at appropriate height and size</a:t>
            </a:r>
          </a:p>
          <a:p>
            <a:pPr marL="257175" indent="-257175">
              <a:buFont typeface="+mj-lt"/>
              <a:buAutoNum type="arabicPeriod"/>
            </a:pPr>
            <a:r>
              <a:rPr lang="en-US" dirty="0">
                <a:latin typeface="Calibri" panose="020F0502020204030204" pitchFamily="34" charset="0"/>
                <a:cs typeface="Calibri" panose="020F0502020204030204" pitchFamily="34" charset="0"/>
              </a:rPr>
              <a:t>Sign mounted on a push side door</a:t>
            </a:r>
          </a:p>
          <a:p>
            <a:pPr marL="257175" indent="-257175">
              <a:buFont typeface="+mj-lt"/>
              <a:buAutoNum type="arabicPeriod"/>
            </a:pPr>
            <a:r>
              <a:rPr lang="en-US" dirty="0">
                <a:latin typeface="Calibri" panose="020F0502020204030204" pitchFamily="34" charset="0"/>
                <a:cs typeface="Calibri" panose="020F0502020204030204" pitchFamily="34" charset="0"/>
              </a:rPr>
              <a:t>Restroom sign close-up showing Braille is mounted at 61.5” from the floor</a:t>
            </a:r>
          </a:p>
          <a:p>
            <a:pPr marL="257175" indent="-257175">
              <a:buFont typeface="+mj-lt"/>
              <a:buAutoNum type="arabicPeriod"/>
            </a:pPr>
            <a:endParaRPr lang="en-US" dirty="0"/>
          </a:p>
        </p:txBody>
      </p:sp>
    </p:spTree>
    <p:extLst>
      <p:ext uri="{BB962C8B-B14F-4D97-AF65-F5344CB8AC3E}">
        <p14:creationId xmlns:p14="http://schemas.microsoft.com/office/powerpoint/2010/main" val="124804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6878-34AC-AA7F-4E04-3CEE9E08F55F}"/>
              </a:ext>
            </a:extLst>
          </p:cNvPr>
          <p:cNvSpPr>
            <a:spLocks noGrp="1"/>
          </p:cNvSpPr>
          <p:nvPr>
            <p:ph type="title"/>
          </p:nvPr>
        </p:nvSpPr>
        <p:spPr>
          <a:xfrm>
            <a:off x="428160" y="365838"/>
            <a:ext cx="5358251" cy="630464"/>
          </a:xfrm>
        </p:spPr>
        <p:txBody>
          <a:bodyPr>
            <a:normAutofit fontScale="90000"/>
          </a:bodyPr>
          <a:lstStyle/>
          <a:p>
            <a:pPr defTabSz="483284"/>
            <a:r>
              <a:rPr lang="en-US" sz="800" dirty="0">
                <a:cs typeface="Calibri"/>
              </a:rPr>
              <a:t>Slide  </a:t>
            </a:r>
            <a:fld id="{B30F13D3-C3B7-43FA-949F-973BF96CF8AD}" type="slidenum">
              <a:rPr lang="en-US" sz="800" smtClean="0">
                <a:cs typeface="Calibri"/>
              </a:rPr>
              <a:t>3</a:t>
            </a:fld>
            <a:r>
              <a:rPr lang="en-US" sz="800" dirty="0">
                <a:cs typeface="Calibri"/>
              </a:rPr>
              <a:t> </a:t>
            </a:r>
            <a:br>
              <a:rPr lang="en-US" sz="800" dirty="0">
                <a:cs typeface="Calibri"/>
              </a:rPr>
            </a:br>
            <a:r>
              <a:rPr lang="en-US" dirty="0">
                <a:cs typeface="Calibri"/>
              </a:rPr>
              <a:t>Today's</a:t>
            </a:r>
            <a:r>
              <a:rPr lang="en-US" kern="1200" dirty="0">
                <a:cs typeface="Calibri"/>
              </a:rPr>
              <a:t> Presenter</a:t>
            </a:r>
            <a:endParaRPr lang="en-US" dirty="0">
              <a:cs typeface="Calibri"/>
            </a:endParaRPr>
          </a:p>
        </p:txBody>
      </p:sp>
      <p:sp>
        <p:nvSpPr>
          <p:cNvPr id="11" name="TextBox 10">
            <a:extLst>
              <a:ext uri="{FF2B5EF4-FFF2-40B4-BE49-F238E27FC236}">
                <a16:creationId xmlns:a16="http://schemas.microsoft.com/office/drawing/2014/main" id="{079C6CCC-7197-1C86-0048-ACC3082B2634}"/>
              </a:ext>
            </a:extLst>
          </p:cNvPr>
          <p:cNvSpPr txBox="1"/>
          <p:nvPr/>
        </p:nvSpPr>
        <p:spPr>
          <a:xfrm>
            <a:off x="711406" y="3118315"/>
            <a:ext cx="2992476"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dirty="0">
                <a:solidFill>
                  <a:schemeClr val="tx2"/>
                </a:solidFill>
                <a:latin typeface="Calibri"/>
                <a:cs typeface="Calibri"/>
              </a:rPr>
              <a:t>Mary Reaves</a:t>
            </a:r>
            <a:endParaRPr lang="en-US" dirty="0">
              <a:solidFill>
                <a:schemeClr val="tx2"/>
              </a:solidFill>
              <a:latin typeface="Calibri"/>
              <a:ea typeface="Calibri"/>
              <a:cs typeface="Calibri"/>
            </a:endParaRPr>
          </a:p>
          <a:p>
            <a:r>
              <a:rPr lang="en-US" dirty="0">
                <a:solidFill>
                  <a:schemeClr val="tx2"/>
                </a:solidFill>
                <a:latin typeface="Calibri"/>
                <a:cs typeface="Calibri"/>
              </a:rPr>
              <a:t>She/Her/Hers</a:t>
            </a:r>
            <a:endParaRPr lang="en-US" dirty="0">
              <a:solidFill>
                <a:schemeClr val="tx2"/>
              </a:solidFill>
              <a:latin typeface="Calibri"/>
              <a:ea typeface="Calibri"/>
              <a:cs typeface="Calibri"/>
            </a:endParaRPr>
          </a:p>
          <a:p>
            <a:r>
              <a:rPr lang="en-US" dirty="0">
                <a:solidFill>
                  <a:schemeClr val="tx2"/>
                </a:solidFill>
                <a:latin typeface="Calibri"/>
                <a:cs typeface="Calibri"/>
              </a:rPr>
              <a:t>Director of Community Access</a:t>
            </a:r>
            <a:endParaRPr lang="en-US" dirty="0">
              <a:solidFill>
                <a:schemeClr val="tx2"/>
              </a:solidFill>
              <a:latin typeface="Calibri"/>
              <a:ea typeface="Calibri"/>
              <a:cs typeface="Calibri"/>
            </a:endParaRPr>
          </a:p>
        </p:txBody>
      </p:sp>
      <p:pic>
        <p:nvPicPr>
          <p:cNvPr id="5" name="Picture 4">
            <a:extLst>
              <a:ext uri="{FF2B5EF4-FFF2-40B4-BE49-F238E27FC236}">
                <a16:creationId xmlns:a16="http://schemas.microsoft.com/office/drawing/2014/main" id="{8D796013-3532-093F-56AE-F207E5049E4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8959" y="946565"/>
            <a:ext cx="1308539" cy="731441"/>
          </a:xfrm>
          <a:prstGeom prst="rect">
            <a:avLst/>
          </a:prstGeom>
        </p:spPr>
      </p:pic>
      <p:pic>
        <p:nvPicPr>
          <p:cNvPr id="6" name="Picture 5" descr="Headshot of Mary Reaves - a white woman with shoulder length dark brown hair. Mary is wearing a black blazer and gold earrings, standing in front of blurred green background, smiling.">
            <a:extLst>
              <a:ext uri="{FF2B5EF4-FFF2-40B4-BE49-F238E27FC236}">
                <a16:creationId xmlns:a16="http://schemas.microsoft.com/office/drawing/2014/main" id="{2FEE0876-9597-01CD-C6E0-3CC2A9FEFF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4241" y="2310166"/>
            <a:ext cx="2784341" cy="2784341"/>
          </a:xfrm>
          <a:prstGeom prst="rect">
            <a:avLst/>
          </a:prstGeom>
        </p:spPr>
      </p:pic>
      <p:sp>
        <p:nvSpPr>
          <p:cNvPr id="9" name="TextBox 8">
            <a:extLst>
              <a:ext uri="{FF2B5EF4-FFF2-40B4-BE49-F238E27FC236}">
                <a16:creationId xmlns:a16="http://schemas.microsoft.com/office/drawing/2014/main" id="{9229FD4B-7CBE-D214-4974-5A5356E5EE0D}"/>
              </a:ext>
            </a:extLst>
          </p:cNvPr>
          <p:cNvSpPr txBox="1"/>
          <p:nvPr/>
        </p:nvSpPr>
        <p:spPr>
          <a:xfrm>
            <a:off x="4707040" y="5238450"/>
            <a:ext cx="2471542" cy="623248"/>
          </a:xfrm>
          <a:prstGeom prst="rect">
            <a:avLst/>
          </a:prstGeom>
          <a:noFill/>
        </p:spPr>
        <p:txBody>
          <a:bodyPr wrap="square" lIns="68580" tIns="34290" rIns="68580" bIns="34290" anchor="t">
            <a:spAutoFit/>
          </a:bodyPr>
          <a:lstStyle/>
          <a:p>
            <a:r>
              <a:rPr lang="en-US">
                <a:latin typeface="Calibri"/>
                <a:cs typeface="Calibri Light"/>
              </a:rPr>
              <a:t>Image of Mary Reaves smiling.</a:t>
            </a:r>
            <a:endParaRPr lang="en-US">
              <a:latin typeface="Calibri"/>
              <a:ea typeface="Calibri"/>
              <a:cs typeface="Calibri Light"/>
            </a:endParaRPr>
          </a:p>
        </p:txBody>
      </p:sp>
    </p:spTree>
    <p:extLst>
      <p:ext uri="{BB962C8B-B14F-4D97-AF65-F5344CB8AC3E}">
        <p14:creationId xmlns:p14="http://schemas.microsoft.com/office/powerpoint/2010/main" val="2898836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2EC6-3B4F-4BFB-A550-10A78410AEC1}"/>
              </a:ext>
            </a:extLst>
          </p:cNvPr>
          <p:cNvSpPr>
            <a:spLocks noGrp="1"/>
          </p:cNvSpPr>
          <p:nvPr>
            <p:ph type="title"/>
          </p:nvPr>
        </p:nvSpPr>
        <p:spPr>
          <a:xfrm>
            <a:off x="245579" y="170579"/>
            <a:ext cx="3704811" cy="738438"/>
          </a:xfrm>
        </p:spPr>
        <p:txBody>
          <a:bodyPr>
            <a:normAutofit/>
          </a:bodyPr>
          <a:lstStyle/>
          <a:p>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Slide  </a:t>
            </a:r>
            <a:fld id="{6F2BF40C-FBA2-4229-AA1A-C78E7652D2AF}" type="slidenum">
              <a:rPr kumimoji="0" lang="en-US" sz="700" b="1" i="0" u="none" strike="noStrike" kern="0" cap="none" spc="0" normalizeH="0" baseline="0" noProof="0" smtClean="0">
                <a:ln>
                  <a:noFill/>
                </a:ln>
                <a:solidFill>
                  <a:srgbClr val="333399"/>
                </a:solidFill>
                <a:effectLst/>
                <a:uLnTx/>
                <a:uFillTx/>
                <a:latin typeface="Calibri" panose="020F0502020204030204" pitchFamily="34" charset="0"/>
                <a:ea typeface="+mj-ea"/>
                <a:cs typeface="Calibri"/>
              </a:rPr>
              <a:pPr marL="0" marR="0" lvl="0" indent="0" algn="l" defTabSz="914400" rtl="0" eaLnBrk="0" fontAlgn="base" latinLnBrk="0" hangingPunct="0">
                <a:lnSpc>
                  <a:spcPct val="100000"/>
                </a:lnSpc>
                <a:spcBef>
                  <a:spcPct val="0"/>
                </a:spcBef>
                <a:spcAft>
                  <a:spcPct val="0"/>
                </a:spcAft>
                <a:buClrTx/>
                <a:buSzTx/>
                <a:buFontTx/>
                <a:buNone/>
                <a:tabLst/>
                <a:defRPr/>
              </a:pPr>
              <a:t>30</a:t>
            </a:fld>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 </a:t>
            </a:r>
            <a:b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br>
            <a:r>
              <a:rPr lang="en-US" dirty="0"/>
              <a:t>Resources</a:t>
            </a:r>
          </a:p>
        </p:txBody>
      </p:sp>
      <p:sp>
        <p:nvSpPr>
          <p:cNvPr id="3" name="Content Placeholder 2">
            <a:extLst>
              <a:ext uri="{FF2B5EF4-FFF2-40B4-BE49-F238E27FC236}">
                <a16:creationId xmlns:a16="http://schemas.microsoft.com/office/drawing/2014/main" id="{45702382-9072-4750-BC27-16A029350CCD}"/>
              </a:ext>
            </a:extLst>
          </p:cNvPr>
          <p:cNvSpPr>
            <a:spLocks noGrp="1"/>
          </p:cNvSpPr>
          <p:nvPr>
            <p:ph idx="1"/>
          </p:nvPr>
        </p:nvSpPr>
        <p:spPr>
          <a:xfrm>
            <a:off x="262559" y="1299542"/>
            <a:ext cx="7650646" cy="3153387"/>
          </a:xfrm>
        </p:spPr>
        <p:txBody>
          <a:bodyPr>
            <a:noAutofit/>
          </a:bodyPr>
          <a:lstStyle/>
          <a:p>
            <a:pPr lvl="1">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US Access Board </a:t>
            </a:r>
            <a:r>
              <a:rPr lang="en-US" dirty="0">
                <a:latin typeface="Calibri" panose="020F0502020204030204" pitchFamily="34" charset="0"/>
                <a:cs typeface="Calibri" panose="020F0502020204030204" pitchFamily="34" charset="0"/>
              </a:rPr>
              <a:t>- access-board.gov</a:t>
            </a:r>
            <a:endParaRPr lang="en-US"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lvl="1">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ADA Information and Technical Assistance</a:t>
            </a:r>
            <a:r>
              <a:rPr lang="en-US" dirty="0">
                <a:latin typeface="Calibri" panose="020F0502020204030204" pitchFamily="34" charset="0"/>
                <a:cs typeface="Calibri" panose="020F0502020204030204" pitchFamily="34" charset="0"/>
              </a:rPr>
              <a:t> - ada.gov</a:t>
            </a:r>
          </a:p>
          <a:p>
            <a:pPr lvl="1">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Types of Auxiliary Aides for Effective Communication</a:t>
            </a:r>
            <a:r>
              <a:rPr lang="en-US" dirty="0">
                <a:latin typeface="Calibri" panose="020F0502020204030204" pitchFamily="34" charset="0"/>
                <a:cs typeface="Calibri" panose="020F0502020204030204" pitchFamily="34" charset="0"/>
              </a:rPr>
              <a:t> - adata.org</a:t>
            </a:r>
          </a:p>
          <a:p>
            <a:pPr lvl="1">
              <a:lnSpc>
                <a:spcPct val="150000"/>
              </a:lnSpc>
              <a:buFont typeface="Arial" panose="020B0604020202020204" pitchFamily="34" charset="0"/>
              <a:buChar char="•"/>
            </a:pPr>
            <a:r>
              <a:rPr lang="en-US" kern="12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Web Content Accessibility Guidelines (</a:t>
            </a:r>
            <a:r>
              <a:rPr lang="en-US" kern="1200" dirty="0" err="1">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WCAG</a:t>
            </a:r>
            <a:r>
              <a:rPr lang="en-US" kern="12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t>
            </a:r>
            <a:r>
              <a:rPr lang="en-US" kern="1200" dirty="0">
                <a:latin typeface="Calibri" panose="020F0502020204030204" pitchFamily="34" charset="0"/>
                <a:cs typeface="Calibri" panose="020F0502020204030204" pitchFamily="34" charset="0"/>
              </a:rPr>
              <a:t> – Information on digital accessibility</a:t>
            </a:r>
          </a:p>
          <a:p>
            <a:pPr lvl="1">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Title II and the ADA Fact Sheet  </a:t>
            </a:r>
            <a:r>
              <a:rPr lang="en-US" dirty="0">
                <a:latin typeface="Calibri" panose="020F0502020204030204" pitchFamily="34" charset="0"/>
                <a:cs typeface="Calibri" panose="020F0502020204030204" pitchFamily="34" charset="0"/>
              </a:rPr>
              <a:t>- able-sc.org</a:t>
            </a:r>
            <a:r>
              <a:rPr lang="en-US" b="1" dirty="0">
                <a:latin typeface="Calibri" panose="020F0502020204030204" pitchFamily="34" charset="0"/>
                <a:cs typeface="Calibri" panose="020F0502020204030204" pitchFamily="34" charset="0"/>
              </a:rPr>
              <a:t>	</a:t>
            </a:r>
          </a:p>
          <a:p>
            <a:pPr marL="0" indent="0">
              <a:lnSpc>
                <a:spcPct val="110000"/>
              </a:lnSpc>
              <a:buNone/>
            </a:pPr>
            <a:endParaRPr lang="en-US" b="1" dirty="0">
              <a:latin typeface="Calibri" panose="020F0502020204030204" pitchFamily="34" charset="0"/>
              <a:cs typeface="Calibri" panose="020F0502020204030204" pitchFamily="34" charset="0"/>
            </a:endParaRPr>
          </a:p>
          <a:p>
            <a:pPr marL="0" indent="0">
              <a:lnSpc>
                <a:spcPct val="110000"/>
              </a:lnSpc>
              <a:buNone/>
            </a:pPr>
            <a:endParaRPr lang="en-US" b="1" dirty="0">
              <a:solidFill>
                <a:schemeClr val="accent1"/>
              </a:solidFill>
              <a:latin typeface="Calibri" panose="020F0502020204030204" pitchFamily="34" charset="0"/>
              <a:cs typeface="Calibri" panose="020F0502020204030204" pitchFamily="34" charset="0"/>
            </a:endParaRPr>
          </a:p>
          <a:p>
            <a:pPr marL="0" indent="0">
              <a:lnSpc>
                <a:spcPct val="110000"/>
              </a:lnSpc>
              <a:buNone/>
            </a:pPr>
            <a:endParaRPr lang="en-US"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5010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2EC6-3B4F-4BFB-A550-10A78410AEC1}"/>
              </a:ext>
            </a:extLst>
          </p:cNvPr>
          <p:cNvSpPr>
            <a:spLocks noGrp="1"/>
          </p:cNvSpPr>
          <p:nvPr>
            <p:ph type="title"/>
          </p:nvPr>
        </p:nvSpPr>
        <p:spPr>
          <a:xfrm>
            <a:off x="350000" y="369286"/>
            <a:ext cx="4668907" cy="613543"/>
          </a:xfrm>
        </p:spPr>
        <p:txBody>
          <a:bodyPr>
            <a:normAutofit fontScale="90000"/>
          </a:bodyPr>
          <a:lstStyle/>
          <a:p>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Slide  </a:t>
            </a:r>
            <a:fld id="{6F2BF40C-FBA2-4229-AA1A-C78E7652D2AF}" type="slidenum">
              <a:rPr kumimoji="0" lang="en-US" sz="700" b="1" i="0" u="none" strike="noStrike" kern="0" cap="none" spc="0" normalizeH="0" baseline="0" noProof="0" smtClean="0">
                <a:ln>
                  <a:noFill/>
                </a:ln>
                <a:solidFill>
                  <a:srgbClr val="333399"/>
                </a:solidFill>
                <a:effectLst/>
                <a:uLnTx/>
                <a:uFillTx/>
                <a:latin typeface="Calibri" panose="020F0502020204030204" pitchFamily="34" charset="0"/>
                <a:ea typeface="+mj-ea"/>
                <a:cs typeface="Calibri"/>
              </a:rPr>
              <a:pPr marL="0" marR="0" lvl="0" indent="0" algn="l" defTabSz="914400" rtl="0" eaLnBrk="0" fontAlgn="base" latinLnBrk="0" hangingPunct="0">
                <a:lnSpc>
                  <a:spcPct val="100000"/>
                </a:lnSpc>
                <a:spcBef>
                  <a:spcPct val="0"/>
                </a:spcBef>
                <a:spcAft>
                  <a:spcPct val="0"/>
                </a:spcAft>
                <a:buClrTx/>
                <a:buSzTx/>
                <a:buFontTx/>
                <a:buNone/>
                <a:tabLst/>
                <a:defRPr/>
              </a:pPr>
              <a:t>31</a:t>
            </a:fld>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 </a:t>
            </a:r>
            <a:b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br>
            <a:r>
              <a:rPr lang="en-US" dirty="0"/>
              <a:t>More Resources</a:t>
            </a:r>
          </a:p>
        </p:txBody>
      </p:sp>
      <p:sp>
        <p:nvSpPr>
          <p:cNvPr id="3" name="Content Placeholder 2">
            <a:extLst>
              <a:ext uri="{FF2B5EF4-FFF2-40B4-BE49-F238E27FC236}">
                <a16:creationId xmlns:a16="http://schemas.microsoft.com/office/drawing/2014/main" id="{45702382-9072-4750-BC27-16A029350CCD}"/>
              </a:ext>
            </a:extLst>
          </p:cNvPr>
          <p:cNvSpPr>
            <a:spLocks noGrp="1"/>
          </p:cNvSpPr>
          <p:nvPr>
            <p:ph idx="1"/>
          </p:nvPr>
        </p:nvSpPr>
        <p:spPr>
          <a:xfrm>
            <a:off x="611257" y="2282343"/>
            <a:ext cx="7886700" cy="2908369"/>
          </a:xfrm>
        </p:spPr>
        <p:txBody>
          <a:bodyPr>
            <a:noAutofit/>
          </a:bodyPr>
          <a:lstStyle/>
          <a:p>
            <a:pPr lvl="2">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Service Animals Fact Sheet</a:t>
            </a:r>
            <a:r>
              <a:rPr lang="en-US" dirty="0">
                <a:latin typeface="Calibri" panose="020F0502020204030204" pitchFamily="34" charset="0"/>
                <a:cs typeface="Calibri" panose="020F0502020204030204" pitchFamily="34" charset="0"/>
              </a:rPr>
              <a:t> - ada.gov</a:t>
            </a:r>
          </a:p>
          <a:p>
            <a:pPr lvl="2">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hlinkClick r:id="rId3" tooltip="https://www.plainlanguage.gov/">
                  <a:extLst>
                    <a:ext uri="{A12FA001-AC4F-418D-AE19-62706E023703}">
                      <ahyp:hlinkClr xmlns:ahyp="http://schemas.microsoft.com/office/drawing/2018/hyperlinkcolor" val="tx"/>
                    </a:ext>
                  </a:extLst>
                </a:hlinkClick>
              </a:rPr>
              <a:t>Plain Language Guidelines</a:t>
            </a:r>
            <a:r>
              <a:rPr lang="en-US" dirty="0">
                <a:latin typeface="Calibri" panose="020F0502020204030204" pitchFamily="34" charset="0"/>
                <a:cs typeface="Calibri" panose="020F0502020204030204" pitchFamily="34" charset="0"/>
              </a:rPr>
              <a:t> – plainlanguage.gov</a:t>
            </a:r>
          </a:p>
          <a:p>
            <a:pPr lvl="2">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Learn about the ADA</a:t>
            </a:r>
            <a:r>
              <a:rPr lang="en-US" dirty="0">
                <a:latin typeface="Calibri" panose="020F0502020204030204" pitchFamily="34" charset="0"/>
                <a:cs typeface="Calibri" panose="020F0502020204030204" pitchFamily="34" charset="0"/>
              </a:rPr>
              <a:t> - adata.org</a:t>
            </a:r>
          </a:p>
          <a:p>
            <a:pPr lvl="2">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Questions about the ADA</a:t>
            </a:r>
            <a:r>
              <a:rPr lang="en-US" dirty="0">
                <a:latin typeface="Calibri" panose="020F0502020204030204" pitchFamily="34" charset="0"/>
                <a:cs typeface="Calibri" panose="020F0502020204030204" pitchFamily="34" charset="0"/>
              </a:rPr>
              <a:t> - ada.gov</a:t>
            </a:r>
            <a:r>
              <a:rPr lang="en-US" b="1" dirty="0">
                <a:latin typeface="Calibri" panose="020F0502020204030204" pitchFamily="34" charset="0"/>
                <a:cs typeface="Calibri" panose="020F0502020204030204" pitchFamily="34" charset="0"/>
              </a:rPr>
              <a:t>	</a:t>
            </a:r>
          </a:p>
          <a:p>
            <a:pPr lvl="2">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Disability Impacts All of Us</a:t>
            </a:r>
            <a:r>
              <a:rPr lang="en-US" dirty="0">
                <a:latin typeface="Calibri" panose="020F0502020204030204" pitchFamily="34" charset="0"/>
                <a:cs typeface="Calibri" panose="020F0502020204030204" pitchFamily="34" charset="0"/>
              </a:rPr>
              <a:t> – cdc.gov</a:t>
            </a:r>
            <a:r>
              <a:rPr lang="en-US" sz="21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440049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3E9F-1FD5-5B84-D66E-F65D7AA9BA08}"/>
              </a:ext>
            </a:extLst>
          </p:cNvPr>
          <p:cNvSpPr>
            <a:spLocks noGrp="1"/>
          </p:cNvSpPr>
          <p:nvPr>
            <p:ph type="title"/>
          </p:nvPr>
        </p:nvSpPr>
        <p:spPr/>
        <p:txBody>
          <a:bodyPr>
            <a:normAutofit/>
          </a:bodyPr>
          <a:lstStyle/>
          <a:p>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Slide  </a:t>
            </a:r>
            <a:fld id="{6F2BF40C-FBA2-4229-AA1A-C78E7652D2AF}" type="slidenum">
              <a:rPr kumimoji="0" lang="en-US" sz="700" b="1" i="0" u="none" strike="noStrike" kern="0" cap="none" spc="0" normalizeH="0" baseline="0" noProof="0" smtClean="0">
                <a:ln>
                  <a:noFill/>
                </a:ln>
                <a:solidFill>
                  <a:srgbClr val="333399"/>
                </a:solidFill>
                <a:effectLst/>
                <a:uLnTx/>
                <a:uFillTx/>
                <a:latin typeface="Calibri" panose="020F0502020204030204" pitchFamily="34" charset="0"/>
                <a:ea typeface="+mj-ea"/>
                <a:cs typeface="Calibri"/>
              </a:rPr>
              <a:pPr marL="0" marR="0" lvl="0" indent="0" algn="l" defTabSz="914400" rtl="0" eaLnBrk="0" fontAlgn="base" latinLnBrk="0" hangingPunct="0">
                <a:lnSpc>
                  <a:spcPct val="100000"/>
                </a:lnSpc>
                <a:spcBef>
                  <a:spcPct val="0"/>
                </a:spcBef>
                <a:spcAft>
                  <a:spcPct val="0"/>
                </a:spcAft>
                <a:buClrTx/>
                <a:buSzTx/>
                <a:buFontTx/>
                <a:buNone/>
                <a:tabLst/>
                <a:defRPr/>
              </a:pPr>
              <a:t>32</a:t>
            </a:fld>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 </a:t>
            </a:r>
            <a:b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br>
            <a:r>
              <a:rPr lang="en-US" dirty="0">
                <a:cs typeface="Calibri Light"/>
              </a:rPr>
              <a:t>Able Access</a:t>
            </a:r>
          </a:p>
        </p:txBody>
      </p:sp>
      <p:sp>
        <p:nvSpPr>
          <p:cNvPr id="3" name="Content Placeholder 2">
            <a:extLst>
              <a:ext uri="{FF2B5EF4-FFF2-40B4-BE49-F238E27FC236}">
                <a16:creationId xmlns:a16="http://schemas.microsoft.com/office/drawing/2014/main" id="{9D38777D-98FE-448A-C8B1-0238E653EB58}"/>
              </a:ext>
            </a:extLst>
          </p:cNvPr>
          <p:cNvSpPr>
            <a:spLocks noGrp="1"/>
          </p:cNvSpPr>
          <p:nvPr>
            <p:ph idx="1"/>
          </p:nvPr>
        </p:nvSpPr>
        <p:spPr>
          <a:xfrm>
            <a:off x="822960" y="2515871"/>
            <a:ext cx="7543800" cy="2743200"/>
          </a:xfrm>
        </p:spPr>
        <p:txBody>
          <a:bodyPr vert="horz" wrap="square" lIns="0" tIns="34290" rIns="0" bIns="34290" numCol="1" rtlCol="0" anchor="t" anchorCtr="0" compatLnSpc="1">
            <a:normAutofit/>
          </a:bodyPr>
          <a:lstStyle/>
          <a:p>
            <a:pPr marL="214313" indent="-214313">
              <a:buFont typeface="Arial" panose="020F0502020204030204" pitchFamily="34" charset="0"/>
              <a:buChar char="•"/>
            </a:pPr>
            <a:r>
              <a:rPr lang="en-US" sz="2100" dirty="0">
                <a:latin typeface="Calibri" panose="020F0502020204030204" pitchFamily="34" charset="0"/>
                <a:cs typeface="Calibri" panose="020F0502020204030204" pitchFamily="34" charset="0"/>
              </a:rPr>
              <a:t>Architectural Assessments</a:t>
            </a:r>
          </a:p>
          <a:p>
            <a:pPr marL="214313" indent="-214313">
              <a:buFont typeface="Arial" panose="020F0502020204030204" pitchFamily="34" charset="0"/>
              <a:buChar char="•"/>
            </a:pPr>
            <a:r>
              <a:rPr lang="en-US" sz="2100" dirty="0">
                <a:latin typeface="Calibri" panose="020F0502020204030204" pitchFamily="34" charset="0"/>
                <a:cs typeface="Calibri" panose="020F0502020204030204" pitchFamily="34" charset="0"/>
              </a:rPr>
              <a:t>Digital Accessibility testing and training (web, documents, social media)</a:t>
            </a:r>
          </a:p>
          <a:p>
            <a:pPr marL="214313" indent="-214313">
              <a:buFont typeface="Arial" panose="020F0502020204030204" pitchFamily="34" charset="0"/>
              <a:buChar char="•"/>
            </a:pPr>
            <a:r>
              <a:rPr lang="en-US" sz="2100" dirty="0">
                <a:latin typeface="Calibri" panose="020F0502020204030204" pitchFamily="34" charset="0"/>
                <a:cs typeface="Calibri" panose="020F0502020204030204" pitchFamily="34" charset="0"/>
              </a:rPr>
              <a:t>Policy and Procedure Review</a:t>
            </a:r>
          </a:p>
          <a:p>
            <a:pPr marL="214313" indent="-214313">
              <a:buFont typeface="Arial" panose="020F0502020204030204" pitchFamily="34" charset="0"/>
              <a:buChar char="•"/>
            </a:pPr>
            <a:r>
              <a:rPr lang="en-US" sz="2100" dirty="0">
                <a:latin typeface="Calibri" panose="020F0502020204030204" pitchFamily="34" charset="0"/>
                <a:cs typeface="Calibri" panose="020F0502020204030204" pitchFamily="34" charset="0"/>
              </a:rPr>
              <a:t>Job-site assessments and recommendations</a:t>
            </a:r>
          </a:p>
        </p:txBody>
      </p:sp>
      <p:pic>
        <p:nvPicPr>
          <p:cNvPr id="4" name="Picture 3">
            <a:extLst>
              <a:ext uri="{FF2B5EF4-FFF2-40B4-BE49-F238E27FC236}">
                <a16:creationId xmlns:a16="http://schemas.microsoft.com/office/drawing/2014/main" id="{0AF040D0-C0D2-9AE1-44AB-3BCE84AC41B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1891" y="917005"/>
            <a:ext cx="1308539" cy="731441"/>
          </a:xfrm>
          <a:prstGeom prst="rect">
            <a:avLst/>
          </a:prstGeom>
        </p:spPr>
      </p:pic>
    </p:spTree>
    <p:extLst>
      <p:ext uri="{BB962C8B-B14F-4D97-AF65-F5344CB8AC3E}">
        <p14:creationId xmlns:p14="http://schemas.microsoft.com/office/powerpoint/2010/main" val="1227105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6C299-18CB-9800-F612-35FA60F60E96}"/>
              </a:ext>
            </a:extLst>
          </p:cNvPr>
          <p:cNvSpPr>
            <a:spLocks noGrp="1"/>
          </p:cNvSpPr>
          <p:nvPr>
            <p:ph type="title"/>
          </p:nvPr>
        </p:nvSpPr>
        <p:spPr>
          <a:xfrm>
            <a:off x="418857" y="403504"/>
            <a:ext cx="2598496" cy="693494"/>
          </a:xfrm>
        </p:spPr>
        <p:txBody>
          <a:bodyPr vert="horz" wrap="square" lIns="68580" tIns="34290" rIns="68580" bIns="34290" numCol="1" rtlCol="0" anchor="b" anchorCtr="0" compatLnSpc="1">
            <a:normAutofit fontScale="90000"/>
          </a:bodyPr>
          <a:lstStyle/>
          <a:p>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Slide  </a:t>
            </a:r>
            <a:fld id="{6F2BF40C-FBA2-4229-AA1A-C78E7652D2AF}" type="slidenum">
              <a:rPr kumimoji="0" lang="en-US" sz="700" b="1" i="0" u="none" strike="noStrike" kern="0" cap="none" spc="0" normalizeH="0" baseline="0" noProof="0" smtClean="0">
                <a:ln>
                  <a:noFill/>
                </a:ln>
                <a:solidFill>
                  <a:srgbClr val="333399"/>
                </a:solidFill>
                <a:effectLst/>
                <a:uLnTx/>
                <a:uFillTx/>
                <a:latin typeface="Calibri" panose="020F0502020204030204" pitchFamily="34" charset="0"/>
                <a:ea typeface="+mj-ea"/>
                <a:cs typeface="Calibri"/>
              </a:rPr>
              <a:pPr marL="0" marR="0" lvl="0" indent="0" algn="l" defTabSz="914400" rtl="0" eaLnBrk="0" fontAlgn="base" latinLnBrk="0" hangingPunct="0">
                <a:lnSpc>
                  <a:spcPct val="100000"/>
                </a:lnSpc>
                <a:spcBef>
                  <a:spcPct val="0"/>
                </a:spcBef>
                <a:spcAft>
                  <a:spcPct val="0"/>
                </a:spcAft>
                <a:buClrTx/>
                <a:buSzTx/>
                <a:buFontTx/>
                <a:buNone/>
                <a:tabLst/>
                <a:defRPr/>
              </a:pPr>
              <a:t>33</a:t>
            </a:fld>
            <a: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t> </a:t>
            </a:r>
            <a:br>
              <a:rPr kumimoji="0" lang="en-US" sz="700" b="1" i="0" u="none" strike="noStrike" kern="0" cap="none" spc="0" normalizeH="0" baseline="0" noProof="0" dirty="0">
                <a:ln>
                  <a:noFill/>
                </a:ln>
                <a:solidFill>
                  <a:srgbClr val="333399"/>
                </a:solidFill>
                <a:effectLst/>
                <a:uLnTx/>
                <a:uFillTx/>
                <a:latin typeface="Calibri" panose="020F0502020204030204" pitchFamily="34" charset="0"/>
                <a:ea typeface="+mj-ea"/>
                <a:cs typeface="Calibri"/>
              </a:rPr>
            </a:br>
            <a:r>
              <a:rPr lang="en-US" sz="4050" dirty="0"/>
              <a:t>Contact Us</a:t>
            </a:r>
          </a:p>
        </p:txBody>
      </p:sp>
      <p:sp>
        <p:nvSpPr>
          <p:cNvPr id="4" name="TextBox 3">
            <a:extLst>
              <a:ext uri="{FF2B5EF4-FFF2-40B4-BE49-F238E27FC236}">
                <a16:creationId xmlns:a16="http://schemas.microsoft.com/office/drawing/2014/main" id="{58A88F0B-F744-4EB4-B7FB-D12F2688AF67}"/>
              </a:ext>
            </a:extLst>
          </p:cNvPr>
          <p:cNvSpPr txBox="1"/>
          <p:nvPr/>
        </p:nvSpPr>
        <p:spPr>
          <a:xfrm>
            <a:off x="790940" y="2412160"/>
            <a:ext cx="3329427" cy="31465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lnSpc>
                <a:spcPct val="90000"/>
              </a:lnSpc>
              <a:spcBef>
                <a:spcPts val="750"/>
              </a:spcBef>
              <a:spcAft>
                <a:spcPts val="450"/>
              </a:spcAft>
              <a:buFont typeface="Arial"/>
              <a:buChar char="•"/>
            </a:pPr>
            <a:r>
              <a:rPr lang="en-US" dirty="0">
                <a:solidFill>
                  <a:schemeClr val="tx2"/>
                </a:solidFill>
                <a:latin typeface="Calibri" panose="020F0502020204030204" pitchFamily="34" charset="0"/>
                <a:cs typeface="Calibri" panose="020F0502020204030204" pitchFamily="34" charset="0"/>
              </a:rPr>
              <a:t>Email: </a:t>
            </a:r>
            <a:r>
              <a:rPr lang="en-US" dirty="0">
                <a:solidFill>
                  <a:schemeClr val="tx2"/>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info@able-sc.org</a:t>
            </a:r>
            <a:r>
              <a:rPr lang="en-US" dirty="0">
                <a:solidFill>
                  <a:schemeClr val="tx2"/>
                </a:solidFill>
                <a:latin typeface="Calibri" panose="020F0502020204030204" pitchFamily="34" charset="0"/>
                <a:cs typeface="Calibri" panose="020F0502020204030204" pitchFamily="34" charset="0"/>
              </a:rPr>
              <a:t> </a:t>
            </a:r>
          </a:p>
          <a:p>
            <a:pPr marL="214313" indent="-214313">
              <a:lnSpc>
                <a:spcPct val="90000"/>
              </a:lnSpc>
              <a:spcBef>
                <a:spcPts val="750"/>
              </a:spcBef>
              <a:spcAft>
                <a:spcPts val="450"/>
              </a:spcAft>
              <a:buFont typeface="Arial"/>
              <a:buChar char="•"/>
            </a:pPr>
            <a:r>
              <a:rPr lang="en-US" dirty="0">
                <a:solidFill>
                  <a:schemeClr val="tx2"/>
                </a:solidFill>
                <a:latin typeface="Calibri" panose="020F0502020204030204" pitchFamily="34" charset="0"/>
                <a:cs typeface="Calibri" panose="020F0502020204030204" pitchFamily="34" charset="0"/>
              </a:rPr>
              <a:t>Phone: 803-779-5121</a:t>
            </a:r>
          </a:p>
          <a:p>
            <a:pPr marL="214313" indent="-214313">
              <a:lnSpc>
                <a:spcPct val="90000"/>
              </a:lnSpc>
              <a:spcBef>
                <a:spcPts val="750"/>
              </a:spcBef>
              <a:spcAft>
                <a:spcPts val="450"/>
              </a:spcAft>
              <a:buFont typeface="Arial"/>
              <a:buChar char="•"/>
            </a:pPr>
            <a:r>
              <a:rPr lang="en-US" dirty="0">
                <a:solidFill>
                  <a:schemeClr val="tx2"/>
                </a:solidFill>
                <a:latin typeface="Calibri" panose="020F0502020204030204" pitchFamily="34" charset="0"/>
                <a:cs typeface="Calibri" panose="020F0502020204030204" pitchFamily="34" charset="0"/>
              </a:rPr>
              <a:t>TTY: 803-779-0949</a:t>
            </a:r>
          </a:p>
          <a:p>
            <a:pPr marL="214313" indent="-214313">
              <a:lnSpc>
                <a:spcPct val="90000"/>
              </a:lnSpc>
              <a:spcBef>
                <a:spcPts val="750"/>
              </a:spcBef>
              <a:spcAft>
                <a:spcPts val="450"/>
              </a:spcAft>
              <a:buFont typeface="Arial"/>
              <a:buChar char="•"/>
            </a:pPr>
            <a:r>
              <a:rPr lang="en-US" dirty="0">
                <a:solidFill>
                  <a:schemeClr val="tx2"/>
                </a:solidFill>
                <a:latin typeface="Calibri" panose="020F0502020204030204" pitchFamily="34" charset="0"/>
                <a:cs typeface="Calibri" panose="020F0502020204030204" pitchFamily="34" charset="0"/>
              </a:rPr>
              <a:t>Columbia, SC Office:</a:t>
            </a:r>
            <a:br>
              <a:rPr lang="en-US" dirty="0">
                <a:solidFill>
                  <a:schemeClr val="tx2"/>
                </a:solidFill>
                <a:latin typeface="Calibri" panose="020F0502020204030204" pitchFamily="34" charset="0"/>
                <a:cs typeface="Calibri" panose="020F0502020204030204" pitchFamily="34" charset="0"/>
              </a:rPr>
            </a:br>
            <a:r>
              <a:rPr lang="en-US" dirty="0">
                <a:solidFill>
                  <a:schemeClr val="tx2"/>
                </a:solidFill>
                <a:latin typeface="Calibri" panose="020F0502020204030204" pitchFamily="34" charset="0"/>
                <a:cs typeface="Calibri" panose="020F0502020204030204" pitchFamily="34" charset="0"/>
              </a:rPr>
              <a:t>720 </a:t>
            </a:r>
            <a:r>
              <a:rPr lang="en-US" dirty="0" err="1">
                <a:solidFill>
                  <a:schemeClr val="tx2"/>
                </a:solidFill>
                <a:latin typeface="Calibri" panose="020F0502020204030204" pitchFamily="34" charset="0"/>
                <a:cs typeface="Calibri" panose="020F0502020204030204" pitchFamily="34" charset="0"/>
              </a:rPr>
              <a:t>Gracern</a:t>
            </a:r>
            <a:r>
              <a:rPr lang="en-US" dirty="0">
                <a:solidFill>
                  <a:schemeClr val="tx2"/>
                </a:solidFill>
                <a:latin typeface="Calibri" panose="020F0502020204030204" pitchFamily="34" charset="0"/>
                <a:cs typeface="Calibri" panose="020F0502020204030204" pitchFamily="34" charset="0"/>
              </a:rPr>
              <a:t> Rd. Suite 106</a:t>
            </a:r>
          </a:p>
          <a:p>
            <a:pPr marL="214313" indent="-214313">
              <a:lnSpc>
                <a:spcPct val="90000"/>
              </a:lnSpc>
              <a:spcBef>
                <a:spcPts val="750"/>
              </a:spcBef>
              <a:spcAft>
                <a:spcPts val="450"/>
              </a:spcAft>
              <a:buFont typeface="Arial"/>
              <a:buChar char="•"/>
            </a:pPr>
            <a:r>
              <a:rPr lang="en-US" dirty="0">
                <a:solidFill>
                  <a:schemeClr val="tx2"/>
                </a:solidFill>
                <a:latin typeface="Calibri" panose="020F0502020204030204" pitchFamily="34" charset="0"/>
                <a:cs typeface="Calibri" panose="020F0502020204030204" pitchFamily="34" charset="0"/>
              </a:rPr>
              <a:t>Greenville, SC Office:</a:t>
            </a:r>
            <a:br>
              <a:rPr lang="en-US" dirty="0">
                <a:solidFill>
                  <a:schemeClr val="tx2"/>
                </a:solidFill>
                <a:latin typeface="Calibri" panose="020F0502020204030204" pitchFamily="34" charset="0"/>
                <a:cs typeface="Calibri" panose="020F0502020204030204" pitchFamily="34" charset="0"/>
              </a:rPr>
            </a:br>
            <a:r>
              <a:rPr lang="en-US" dirty="0">
                <a:solidFill>
                  <a:schemeClr val="tx2"/>
                </a:solidFill>
                <a:latin typeface="Calibri" panose="020F0502020204030204" pitchFamily="34" charset="0"/>
                <a:cs typeface="Calibri" panose="020F0502020204030204" pitchFamily="34" charset="0"/>
              </a:rPr>
              <a:t>135 Edinburgh Ct. Suite 101</a:t>
            </a:r>
          </a:p>
          <a:p>
            <a:pPr marL="214313" indent="-214313">
              <a:lnSpc>
                <a:spcPct val="90000"/>
              </a:lnSpc>
              <a:spcBef>
                <a:spcPts val="750"/>
              </a:spcBef>
              <a:spcAft>
                <a:spcPts val="450"/>
              </a:spcAft>
              <a:buFont typeface="Arial"/>
              <a:buChar char="•"/>
            </a:pPr>
            <a:r>
              <a:rPr lang="en-US" dirty="0">
                <a:solidFill>
                  <a:schemeClr val="tx2"/>
                </a:solidFill>
                <a:latin typeface="Calibri" panose="020F0502020204030204" pitchFamily="34" charset="0"/>
                <a:cs typeface="Calibri" panose="020F0502020204030204" pitchFamily="34" charset="0"/>
              </a:rPr>
              <a:t>Join Email List: </a:t>
            </a:r>
            <a:br>
              <a:rPr lang="en-US" dirty="0">
                <a:solidFill>
                  <a:schemeClr val="tx2"/>
                </a:solidFill>
                <a:latin typeface="Calibri" panose="020F0502020204030204" pitchFamily="34" charset="0"/>
                <a:cs typeface="Calibri" panose="020F0502020204030204" pitchFamily="34" charset="0"/>
              </a:rPr>
            </a:br>
            <a:r>
              <a:rPr lang="en-US" dirty="0">
                <a:solidFill>
                  <a:schemeClr val="tx2"/>
                </a:solidFill>
                <a:latin typeface="Calibri" panose="020F0502020204030204" pitchFamily="34" charset="0"/>
                <a:cs typeface="Calibri" panose="020F0502020204030204" pitchFamily="34" charset="0"/>
              </a:rPr>
              <a:t>Text </a:t>
            </a:r>
            <a:r>
              <a:rPr lang="en-US" dirty="0" err="1">
                <a:solidFill>
                  <a:schemeClr val="tx2"/>
                </a:solidFill>
                <a:latin typeface="Calibri" panose="020F0502020204030204" pitchFamily="34" charset="0"/>
                <a:cs typeface="Calibri" panose="020F0502020204030204" pitchFamily="34" charset="0"/>
              </a:rPr>
              <a:t>ABLESC</a:t>
            </a:r>
            <a:r>
              <a:rPr lang="en-US" dirty="0">
                <a:solidFill>
                  <a:schemeClr val="tx2"/>
                </a:solidFill>
                <a:latin typeface="Calibri" panose="020F0502020204030204" pitchFamily="34" charset="0"/>
                <a:cs typeface="Calibri" panose="020F0502020204030204" pitchFamily="34" charset="0"/>
              </a:rPr>
              <a:t> to 72572 </a:t>
            </a:r>
          </a:p>
        </p:txBody>
      </p:sp>
      <p:sp>
        <p:nvSpPr>
          <p:cNvPr id="5" name="TextBox 4">
            <a:extLst>
              <a:ext uri="{FF2B5EF4-FFF2-40B4-BE49-F238E27FC236}">
                <a16:creationId xmlns:a16="http://schemas.microsoft.com/office/drawing/2014/main" id="{614E96EE-ED0A-130C-13D5-4033C2471644}"/>
              </a:ext>
            </a:extLst>
          </p:cNvPr>
          <p:cNvSpPr txBox="1"/>
          <p:nvPr/>
        </p:nvSpPr>
        <p:spPr>
          <a:xfrm>
            <a:off x="4120366" y="2635270"/>
            <a:ext cx="4157048" cy="274177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sz="1500" dirty="0">
              <a:cs typeface="Arial"/>
            </a:endParaRPr>
          </a:p>
          <a:p>
            <a:pPr>
              <a:lnSpc>
                <a:spcPct val="150000"/>
              </a:lnSpc>
              <a:buChar char="•"/>
            </a:pPr>
            <a:r>
              <a:rPr lang="en-US" dirty="0">
                <a:solidFill>
                  <a:schemeClr val="tx2"/>
                </a:solidFill>
                <a:latin typeface="Calibri" panose="020F0502020204030204" pitchFamily="34" charset="0"/>
                <a:cs typeface="Calibri" panose="020F0502020204030204" pitchFamily="34" charset="0"/>
              </a:rPr>
              <a:t>Social Media:​</a:t>
            </a:r>
          </a:p>
          <a:p>
            <a:pPr lvl="1">
              <a:lnSpc>
                <a:spcPct val="150000"/>
              </a:lnSpc>
              <a:buChar char="•"/>
            </a:pPr>
            <a:r>
              <a:rPr lang="en-US" dirty="0">
                <a:solidFill>
                  <a:schemeClr val="tx2"/>
                </a:solidFill>
                <a:latin typeface="Calibri" panose="020F0502020204030204" pitchFamily="34" charset="0"/>
                <a:cs typeface="Calibri" panose="020F0502020204030204" pitchFamily="34" charset="0"/>
              </a:rPr>
              <a:t>Facebook: @AbleSC​</a:t>
            </a:r>
          </a:p>
          <a:p>
            <a:pPr lvl="1">
              <a:lnSpc>
                <a:spcPct val="150000"/>
              </a:lnSpc>
              <a:buChar char="•"/>
            </a:pPr>
            <a:r>
              <a:rPr lang="en-US" dirty="0">
                <a:solidFill>
                  <a:schemeClr val="tx2"/>
                </a:solidFill>
                <a:latin typeface="Calibri" panose="020F0502020204030204" pitchFamily="34" charset="0"/>
                <a:cs typeface="Calibri" panose="020F0502020204030204" pitchFamily="34" charset="0"/>
              </a:rPr>
              <a:t>Twitter: @able_sc​</a:t>
            </a:r>
          </a:p>
          <a:p>
            <a:pPr lvl="1">
              <a:lnSpc>
                <a:spcPct val="150000"/>
              </a:lnSpc>
              <a:buChar char="•"/>
            </a:pPr>
            <a:r>
              <a:rPr lang="en-US" dirty="0">
                <a:solidFill>
                  <a:schemeClr val="tx2"/>
                </a:solidFill>
                <a:latin typeface="Calibri" panose="020F0502020204030204" pitchFamily="34" charset="0"/>
                <a:cs typeface="Calibri" panose="020F0502020204030204" pitchFamily="34" charset="0"/>
              </a:rPr>
              <a:t>Instagram: @able_sc​</a:t>
            </a:r>
          </a:p>
          <a:p>
            <a:pPr lvl="1">
              <a:lnSpc>
                <a:spcPct val="150000"/>
              </a:lnSpc>
              <a:buChar char="•"/>
            </a:pPr>
            <a:r>
              <a:rPr lang="en-US" dirty="0">
                <a:solidFill>
                  <a:schemeClr val="tx2"/>
                </a:solidFill>
                <a:latin typeface="Calibri" panose="020F0502020204030204" pitchFamily="34" charset="0"/>
                <a:cs typeface="Calibri" panose="020F0502020204030204" pitchFamily="34" charset="0"/>
              </a:rPr>
              <a:t>LinkedIn: Able South Carolina​</a:t>
            </a:r>
          </a:p>
          <a:p>
            <a:pPr lvl="1">
              <a:lnSpc>
                <a:spcPct val="150000"/>
              </a:lnSpc>
              <a:buChar char="•"/>
            </a:pPr>
            <a:r>
              <a:rPr lang="en-US" dirty="0">
                <a:solidFill>
                  <a:schemeClr val="tx2"/>
                </a:solidFill>
                <a:latin typeface="Calibri" panose="020F0502020204030204" pitchFamily="34" charset="0"/>
                <a:cs typeface="Calibri" panose="020F0502020204030204" pitchFamily="34" charset="0"/>
              </a:rPr>
              <a:t>YouTube: Able South Carolina</a:t>
            </a:r>
            <a:r>
              <a:rPr lang="en-US" dirty="0">
                <a:solidFill>
                  <a:schemeClr val="tx1">
                    <a:lumMod val="75000"/>
                    <a:lumOff val="25000"/>
                  </a:schemeClr>
                </a:solidFill>
                <a:cs typeface="Arial"/>
              </a:rPr>
              <a:t>​</a:t>
            </a:r>
          </a:p>
        </p:txBody>
      </p:sp>
      <p:pic>
        <p:nvPicPr>
          <p:cNvPr id="3" name="Picture 2">
            <a:extLst>
              <a:ext uri="{FF2B5EF4-FFF2-40B4-BE49-F238E27FC236}">
                <a16:creationId xmlns:a16="http://schemas.microsoft.com/office/drawing/2014/main" id="{D9605E03-8903-EB9E-432E-CD571CE8DA1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9450" y="907480"/>
            <a:ext cx="1308539" cy="731441"/>
          </a:xfrm>
          <a:prstGeom prst="rect">
            <a:avLst/>
          </a:prstGeom>
        </p:spPr>
      </p:pic>
    </p:spTree>
    <p:extLst>
      <p:ext uri="{BB962C8B-B14F-4D97-AF65-F5344CB8AC3E}">
        <p14:creationId xmlns:p14="http://schemas.microsoft.com/office/powerpoint/2010/main" val="1539539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2DF5F09-D78D-44DB-A338-E90D23C46220}" type="slidenum">
              <a:rPr lang="en-US" smtClean="0"/>
              <a:pPr>
                <a:defRPr/>
              </a:pPr>
              <a:t>34</a:t>
            </a:fld>
            <a:endParaRPr lang="en-US" dirty="0"/>
          </a:p>
        </p:txBody>
      </p:sp>
      <p:sp>
        <p:nvSpPr>
          <p:cNvPr id="10137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333399"/>
                </a:solidFill>
                <a:effectLst/>
                <a:uLnTx/>
                <a:uFillTx/>
                <a:latin typeface="Calibri" panose="020F0502020204030204" pitchFamily="34" charset="0"/>
                <a:ea typeface="+mj-ea"/>
                <a:cs typeface="+mj-cs"/>
              </a:rPr>
              <a:t>Slide  </a:t>
            </a:r>
            <a:fld id="{3237BBCE-C91D-44DD-A963-9A7C49A82A1D}" type="slidenum">
              <a:rPr kumimoji="0" lang="en-US" sz="800" b="1" i="0" u="none" strike="noStrike" kern="0" cap="none" spc="0" normalizeH="0" baseline="0" noProof="0" smtClean="0">
                <a:ln>
                  <a:noFill/>
                </a:ln>
                <a:solidFill>
                  <a:srgbClr val="333399"/>
                </a:solidFill>
                <a:effectLst/>
                <a:uLnTx/>
                <a:uFillTx/>
                <a:latin typeface="Calibri" panose="020F0502020204030204" pitchFamily="34" charset="0"/>
                <a:ea typeface="+mj-ea"/>
                <a:cs typeface="+mj-cs"/>
              </a:rPr>
              <a:pPr marL="0" marR="0" lvl="0" indent="0" algn="l" defTabSz="914400" rtl="0" eaLnBrk="0" fontAlgn="base" latinLnBrk="0" hangingPunct="0">
                <a:lnSpc>
                  <a:spcPct val="100000"/>
                </a:lnSpc>
                <a:spcBef>
                  <a:spcPct val="0"/>
                </a:spcBef>
                <a:spcAft>
                  <a:spcPct val="0"/>
                </a:spcAft>
                <a:buClrTx/>
                <a:buSzTx/>
                <a:buFontTx/>
                <a:buNone/>
                <a:tabLst/>
                <a:defRPr/>
              </a:pPr>
              <a:t>34</a:t>
            </a:fld>
            <a:r>
              <a:rPr kumimoji="0" lang="en-US" sz="800" b="1" i="0" u="none" strike="noStrike" kern="0" cap="none" spc="0" normalizeH="0" baseline="0" noProof="0" dirty="0">
                <a:ln>
                  <a:noFill/>
                </a:ln>
                <a:solidFill>
                  <a:srgbClr val="333399"/>
                </a:solidFill>
                <a:effectLst/>
                <a:uLnTx/>
                <a:uFillTx/>
                <a:latin typeface="Calibri" panose="020F0502020204030204" pitchFamily="34" charset="0"/>
                <a:ea typeface="+mj-ea"/>
                <a:cs typeface="+mj-cs"/>
              </a:rPr>
              <a:t> </a:t>
            </a:r>
            <a:br>
              <a:rPr kumimoji="0" lang="en-US" sz="800" b="1" i="0" u="none" strike="noStrike" kern="0" cap="none" spc="0" normalizeH="0" baseline="0" noProof="0" dirty="0">
                <a:ln>
                  <a:noFill/>
                </a:ln>
                <a:solidFill>
                  <a:srgbClr val="333399"/>
                </a:solidFill>
                <a:effectLst/>
                <a:uLnTx/>
                <a:uFillTx/>
                <a:latin typeface="Calibri" panose="020F0502020204030204" pitchFamily="34" charset="0"/>
                <a:ea typeface="+mj-ea"/>
                <a:cs typeface="+mj-cs"/>
              </a:rPr>
            </a:br>
            <a:r>
              <a:rPr lang="en-US" altLang="en-US" dirty="0">
                <a:effectLst/>
                <a:ea typeface="ＭＳ Ｐゴシック" pitchFamily="34" charset="-128"/>
              </a:rPr>
              <a:t>IL-NET (CIL-NET and SILC-NET) Attribution</a:t>
            </a:r>
          </a:p>
        </p:txBody>
      </p:sp>
      <p:sp>
        <p:nvSpPr>
          <p:cNvPr id="101379" name="Rectangle 3"/>
          <p:cNvSpPr>
            <a:spLocks noGrp="1" noChangeArrowheads="1"/>
          </p:cNvSpPr>
          <p:nvPr>
            <p:ph type="body" idx="1"/>
          </p:nvPr>
        </p:nvSpPr>
        <p:spPr>
          <a:xfrm>
            <a:off x="380999" y="1143000"/>
            <a:ext cx="8458201" cy="51816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FontTx/>
              <a:buNone/>
            </a:pPr>
            <a:r>
              <a:rPr lang="en-US" altLang="en-US" sz="2000" dirty="0">
                <a:ea typeface="ＭＳ Ｐゴシック" pitchFamily="34" charset="-128"/>
              </a:rPr>
              <a:t>	</a:t>
            </a:r>
            <a:r>
              <a:rPr lang="en-US" altLang="en-US" sz="2400" dirty="0">
                <a:ea typeface="ＭＳ Ｐゴシック" pitchFamily="34" charset="-128"/>
              </a:rPr>
              <a:t>Support for the development of this training was provided by the Department of Health and Human Services, Administration for Community Living under grant numbers </a:t>
            </a:r>
            <a:r>
              <a:rPr lang="en-US" sz="2400" dirty="0"/>
              <a:t>90ILTA0001 and 90ISTA0001</a:t>
            </a:r>
            <a:r>
              <a:rPr lang="en-US" altLang="en-US" sz="2400" dirty="0">
                <a:ea typeface="ＭＳ Ｐゴシック" pitchFamily="34" charset="-128"/>
              </a:rPr>
              <a:t>. No official endorsement of the Department of Health and Human Services should be inferred. Permission is granted for duplication of any portion of this PowerPoint presentation, providing that the following credit is given to the project: Developed as part of the IL-NET, an ILRU/NCIL/APRIL National Training and Technical Assistance project.</a:t>
            </a:r>
          </a:p>
          <a:p>
            <a:pPr>
              <a:buFont typeface="Tahoma" pitchFamily="34" charset="0"/>
              <a:buNone/>
            </a:pPr>
            <a:endParaRPr lang="en-US" altLang="en-US" sz="2000" dirty="0">
              <a:ea typeface="ＭＳ Ｐゴシック" pitchFamily="34" charset="-128"/>
            </a:endParaRPr>
          </a:p>
        </p:txBody>
      </p:sp>
    </p:spTree>
    <p:extLst>
      <p:ext uri="{BB962C8B-B14F-4D97-AF65-F5344CB8AC3E}">
        <p14:creationId xmlns:p14="http://schemas.microsoft.com/office/powerpoint/2010/main" val="9774795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6FA6-E284-80EB-ECD0-4144D24C2542}"/>
              </a:ext>
            </a:extLst>
          </p:cNvPr>
          <p:cNvSpPr>
            <a:spLocks noGrp="1"/>
          </p:cNvSpPr>
          <p:nvPr>
            <p:ph type="title"/>
          </p:nvPr>
        </p:nvSpPr>
        <p:spPr/>
        <p:txBody>
          <a:bodyPr anchor="ctr">
            <a:normAutofit/>
          </a:bodyPr>
          <a:lstStyle/>
          <a:p>
            <a:r>
              <a:rPr lang="en-US" sz="700" dirty="0">
                <a:solidFill>
                  <a:srgbClr val="333399"/>
                </a:solidFill>
                <a:cs typeface="Calibri"/>
              </a:rPr>
              <a:t>Slide  </a:t>
            </a:r>
            <a:fld id="{5A46376C-2EED-483D-8477-156512FF1654}" type="slidenum">
              <a:rPr lang="en-US" sz="700" smtClean="0">
                <a:solidFill>
                  <a:srgbClr val="333399"/>
                </a:solidFill>
                <a:cs typeface="Calibri"/>
              </a:rPr>
              <a:t>4</a:t>
            </a:fld>
            <a:r>
              <a:rPr lang="en-US" sz="700" dirty="0">
                <a:solidFill>
                  <a:srgbClr val="333399"/>
                </a:solidFill>
                <a:cs typeface="Calibri"/>
              </a:rPr>
              <a:t> </a:t>
            </a:r>
            <a:br>
              <a:rPr lang="en-US" sz="700" dirty="0">
                <a:solidFill>
                  <a:srgbClr val="333399"/>
                </a:solidFill>
                <a:cs typeface="Calibri"/>
              </a:rPr>
            </a:br>
            <a:r>
              <a:rPr lang="en-US" sz="2700" dirty="0"/>
              <a:t>Training Objectives</a:t>
            </a:r>
            <a:endParaRPr lang="en-US" sz="2700" dirty="0">
              <a:cs typeface="Calibri Light"/>
            </a:endParaRPr>
          </a:p>
        </p:txBody>
      </p:sp>
      <p:sp>
        <p:nvSpPr>
          <p:cNvPr id="3" name="Content Placeholder 2">
            <a:extLst>
              <a:ext uri="{FF2B5EF4-FFF2-40B4-BE49-F238E27FC236}">
                <a16:creationId xmlns:a16="http://schemas.microsoft.com/office/drawing/2014/main" id="{A5BCC217-298F-8FC3-F1C7-F762BD13E0CE}"/>
              </a:ext>
            </a:extLst>
          </p:cNvPr>
          <p:cNvSpPr>
            <a:spLocks noGrp="1"/>
          </p:cNvSpPr>
          <p:nvPr>
            <p:ph idx="1"/>
          </p:nvPr>
        </p:nvSpPr>
        <p:spPr/>
        <p:txBody>
          <a:bodyPr vert="horz" wrap="square" lIns="0" tIns="34290" rIns="0" bIns="34290" numCol="1" rtlCol="0" anchor="ctr" anchorCtr="0" compatLnSpc="1">
            <a:normAutofit/>
          </a:bodyPr>
          <a:lstStyle/>
          <a:p>
            <a:r>
              <a:rPr lang="en-US" sz="2100" dirty="0">
                <a:latin typeface="Calibri" panose="020F0502020204030204" pitchFamily="34" charset="0"/>
                <a:cs typeface="Calibri" panose="020F0502020204030204" pitchFamily="34" charset="0"/>
              </a:rPr>
              <a:t>Quick Intro: Americans with Disabilities Act</a:t>
            </a:r>
          </a:p>
          <a:p>
            <a:pPr marL="344805" lvl="1" indent="-342900"/>
            <a:r>
              <a:rPr lang="en-US" sz="2100" dirty="0">
                <a:latin typeface="Calibri" panose="020F0502020204030204" pitchFamily="34" charset="0"/>
                <a:cs typeface="Calibri" panose="020F0502020204030204" pitchFamily="34" charset="0"/>
              </a:rPr>
              <a:t>Title II and Title III</a:t>
            </a:r>
          </a:p>
          <a:p>
            <a:r>
              <a:rPr lang="en-US" sz="2100" dirty="0">
                <a:latin typeface="Calibri" panose="020F0502020204030204" pitchFamily="34" charset="0"/>
                <a:cs typeface="Calibri" panose="020F0502020204030204" pitchFamily="34" charset="0"/>
              </a:rPr>
              <a:t>2010 Standards for Accessible Design </a:t>
            </a:r>
          </a:p>
        </p:txBody>
      </p:sp>
      <p:pic>
        <p:nvPicPr>
          <p:cNvPr id="5" name="Picture 4">
            <a:extLst>
              <a:ext uri="{FF2B5EF4-FFF2-40B4-BE49-F238E27FC236}">
                <a16:creationId xmlns:a16="http://schemas.microsoft.com/office/drawing/2014/main" id="{C2114654-9B01-872A-87EC-D92A5E8664B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7934" y="936712"/>
            <a:ext cx="1239565" cy="692028"/>
          </a:xfrm>
          <a:prstGeom prst="rect">
            <a:avLst/>
          </a:prstGeom>
        </p:spPr>
      </p:pic>
    </p:spTree>
    <p:extLst>
      <p:ext uri="{BB962C8B-B14F-4D97-AF65-F5344CB8AC3E}">
        <p14:creationId xmlns:p14="http://schemas.microsoft.com/office/powerpoint/2010/main" val="191202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5974-CA1C-6700-4C9A-B4C9CDF882DF}"/>
              </a:ext>
            </a:extLst>
          </p:cNvPr>
          <p:cNvSpPr>
            <a:spLocks noGrp="1"/>
          </p:cNvSpPr>
          <p:nvPr>
            <p:ph type="title"/>
          </p:nvPr>
        </p:nvSpPr>
        <p:spPr/>
        <p:txBody>
          <a:bodyPr/>
          <a:lstStyle/>
          <a:p>
            <a:r>
              <a:rPr lang="en-US" sz="700" dirty="0">
                <a:solidFill>
                  <a:srgbClr val="333399"/>
                </a:solidFill>
                <a:cs typeface="Calibri"/>
              </a:rPr>
              <a:t>Slide  </a:t>
            </a:r>
            <a:fld id="{A1A2EFE2-B128-45E1-8270-89D9DAC39175}" type="slidenum">
              <a:rPr lang="en-US" sz="700">
                <a:solidFill>
                  <a:srgbClr val="333399"/>
                </a:solidFill>
                <a:cs typeface="Calibri"/>
              </a:rPr>
              <a:t>5</a:t>
            </a:fld>
            <a:br>
              <a:rPr lang="en-US" sz="700" dirty="0">
                <a:solidFill>
                  <a:srgbClr val="333399"/>
                </a:solidFill>
                <a:cs typeface="Calibri"/>
              </a:rPr>
            </a:br>
            <a:r>
              <a:rPr lang="en-US" dirty="0"/>
              <a:t>Able SC’s Mission &amp; Vision</a:t>
            </a:r>
          </a:p>
        </p:txBody>
      </p:sp>
      <p:sp>
        <p:nvSpPr>
          <p:cNvPr id="3" name="Content Placeholder 2">
            <a:extLst>
              <a:ext uri="{FF2B5EF4-FFF2-40B4-BE49-F238E27FC236}">
                <a16:creationId xmlns:a16="http://schemas.microsoft.com/office/drawing/2014/main" id="{11D5E8EF-8718-4980-4591-25BA912B927B}"/>
              </a:ext>
            </a:extLst>
          </p:cNvPr>
          <p:cNvSpPr>
            <a:spLocks noGrp="1"/>
          </p:cNvSpPr>
          <p:nvPr>
            <p:ph idx="1"/>
          </p:nvPr>
        </p:nvSpPr>
        <p:spPr>
          <a:xfrm>
            <a:off x="555766" y="845820"/>
            <a:ext cx="4335696" cy="5486400"/>
          </a:xfrm>
        </p:spPr>
        <p:txBody>
          <a:bodyPr vert="horz" wrap="square" lIns="0" tIns="34290" rIns="0" bIns="34290" numCol="1" rtlCol="0" anchor="t" anchorCtr="0" compatLnSpc="1">
            <a:normAutofit fontScale="92500"/>
          </a:bodyPr>
          <a:lstStyle/>
          <a:p>
            <a:pPr marL="0" indent="0" algn="l" rtl="0" fontAlgn="base">
              <a:lnSpc>
                <a:spcPct val="120000"/>
              </a:lnSpc>
              <a:buNone/>
            </a:pPr>
            <a:r>
              <a:rPr lang="en-US" sz="1900" b="1" dirty="0">
                <a:latin typeface="Calibri" panose="020F0502020204030204" pitchFamily="34" charset="0"/>
                <a:cs typeface="Calibri" panose="020F0502020204030204" pitchFamily="34" charset="0"/>
              </a:rPr>
              <a:t>Mission</a:t>
            </a:r>
            <a:r>
              <a:rPr lang="en-US" sz="1900" dirty="0">
                <a:latin typeface="Calibri" panose="020F0502020204030204" pitchFamily="34" charset="0"/>
                <a:cs typeface="Calibri" panose="020F0502020204030204" pitchFamily="34" charset="0"/>
              </a:rPr>
              <a:t>​</a:t>
            </a:r>
            <a:endParaRPr lang="en-US" sz="1900" dirty="0">
              <a:latin typeface="Calibri" panose="020F0502020204030204" pitchFamily="34" charset="0"/>
              <a:ea typeface="Calibri"/>
              <a:cs typeface="Calibri" panose="020F0502020204030204" pitchFamily="34" charset="0"/>
            </a:endParaRPr>
          </a:p>
          <a:p>
            <a:pPr marL="0" indent="0" algn="l" rtl="0" fontAlgn="base">
              <a:lnSpc>
                <a:spcPct val="120000"/>
              </a:lnSpc>
              <a:buNone/>
            </a:pPr>
            <a:r>
              <a:rPr lang="en-US" sz="1900" dirty="0">
                <a:latin typeface="Calibri" panose="020F0502020204030204" pitchFamily="34" charset="0"/>
                <a:cs typeface="Calibri" panose="020F0502020204030204" pitchFamily="34" charset="0"/>
              </a:rPr>
              <a:t>We are an organization of people with disabilities leading the charge to: ​</a:t>
            </a:r>
            <a:endParaRPr lang="en-US" sz="1900" b="0" i="0" dirty="0">
              <a:effectLst/>
              <a:latin typeface="Calibri" panose="020F0502020204030204" pitchFamily="34" charset="0"/>
              <a:cs typeface="Calibri" panose="020F0502020204030204" pitchFamily="34" charset="0"/>
            </a:endParaRPr>
          </a:p>
          <a:p>
            <a:pPr marL="137160" lvl="2" indent="0">
              <a:lnSpc>
                <a:spcPct val="120000"/>
              </a:lnSpc>
              <a:buFont typeface="Arial" panose="020B0604020202020204" pitchFamily="34" charset="0"/>
              <a:buChar char="•"/>
            </a:pPr>
            <a:r>
              <a:rPr lang="en-US" sz="1900" b="1" i="1" dirty="0">
                <a:latin typeface="Calibri" panose="020F0502020204030204" pitchFamily="34" charset="0"/>
                <a:ea typeface="Calibri"/>
                <a:cs typeface="Calibri" panose="020F0502020204030204" pitchFamily="34" charset="0"/>
              </a:rPr>
              <a:t>Equip</a:t>
            </a:r>
            <a:r>
              <a:rPr lang="en-US" sz="1900" dirty="0">
                <a:latin typeface="Calibri" panose="020F0502020204030204" pitchFamily="34" charset="0"/>
                <a:ea typeface="Calibri"/>
                <a:cs typeface="Calibri" panose="020F0502020204030204" pitchFamily="34" charset="0"/>
              </a:rPr>
              <a:t> people with disabilities with tools to foster pride and to direct their own lives;​</a:t>
            </a:r>
          </a:p>
          <a:p>
            <a:pPr marL="137160" lvl="2" indent="0">
              <a:lnSpc>
                <a:spcPct val="120000"/>
              </a:lnSpc>
              <a:buFont typeface="Arial" panose="020B0604020202020204" pitchFamily="34" charset="0"/>
              <a:buChar char="•"/>
            </a:pPr>
            <a:r>
              <a:rPr lang="en-US" sz="1900" b="1" i="1" dirty="0">
                <a:latin typeface="Calibri" panose="020F0502020204030204" pitchFamily="34" charset="0"/>
                <a:ea typeface="Calibri"/>
                <a:cs typeface="Calibri" panose="020F0502020204030204" pitchFamily="34" charset="0"/>
              </a:rPr>
              <a:t>Educate</a:t>
            </a:r>
            <a:r>
              <a:rPr lang="en-US" sz="1900" dirty="0">
                <a:latin typeface="Calibri" panose="020F0502020204030204" pitchFamily="34" charset="0"/>
                <a:ea typeface="Calibri"/>
                <a:cs typeface="Calibri" panose="020F0502020204030204" pitchFamily="34" charset="0"/>
              </a:rPr>
              <a:t> the community to challenge stereotypes and eliminate barriers; and​</a:t>
            </a:r>
          </a:p>
          <a:p>
            <a:pPr marL="137160" lvl="2" indent="0">
              <a:lnSpc>
                <a:spcPct val="120000"/>
              </a:lnSpc>
              <a:buFont typeface="Arial" panose="020B0604020202020204" pitchFamily="34" charset="0"/>
              <a:buChar char="•"/>
            </a:pPr>
            <a:r>
              <a:rPr lang="en-US" sz="1900" b="1" i="1" dirty="0">
                <a:latin typeface="Calibri" panose="020F0502020204030204" pitchFamily="34" charset="0"/>
                <a:ea typeface="Calibri"/>
                <a:cs typeface="Calibri" panose="020F0502020204030204" pitchFamily="34" charset="0"/>
              </a:rPr>
              <a:t>Advocate</a:t>
            </a:r>
            <a:r>
              <a:rPr lang="en-US" sz="1900" dirty="0">
                <a:latin typeface="Calibri" panose="020F0502020204030204" pitchFamily="34" charset="0"/>
                <a:ea typeface="Calibri"/>
                <a:cs typeface="Calibri" panose="020F0502020204030204" pitchFamily="34" charset="0"/>
              </a:rPr>
              <a:t> for access, equity, and inclusion at the individual, local, state, and national level. ​</a:t>
            </a:r>
          </a:p>
          <a:p>
            <a:pPr marL="0" indent="0" algn="l" rtl="0" fontAlgn="base">
              <a:lnSpc>
                <a:spcPct val="120000"/>
              </a:lnSpc>
              <a:buNone/>
            </a:pPr>
            <a:r>
              <a:rPr lang="en-US" sz="1900" b="1" dirty="0">
                <a:latin typeface="Calibri" panose="020F0502020204030204" pitchFamily="34" charset="0"/>
                <a:cs typeface="Calibri" panose="020F0502020204030204" pitchFamily="34" charset="0"/>
              </a:rPr>
              <a:t>Vision</a:t>
            </a:r>
            <a:r>
              <a:rPr lang="en-US" sz="1900" dirty="0">
                <a:latin typeface="Calibri" panose="020F0502020204030204" pitchFamily="34" charset="0"/>
                <a:cs typeface="Calibri" panose="020F0502020204030204" pitchFamily="34" charset="0"/>
              </a:rPr>
              <a:t>​</a:t>
            </a:r>
            <a:endParaRPr lang="en-US" sz="1900" dirty="0">
              <a:latin typeface="Calibri" panose="020F0502020204030204" pitchFamily="34" charset="0"/>
              <a:ea typeface="Calibri"/>
              <a:cs typeface="Calibri" panose="020F0502020204030204" pitchFamily="34" charset="0"/>
            </a:endParaRPr>
          </a:p>
          <a:p>
            <a:pPr marL="0" indent="0" algn="l" rtl="0" fontAlgn="base">
              <a:lnSpc>
                <a:spcPct val="120000"/>
              </a:lnSpc>
              <a:buNone/>
            </a:pPr>
            <a:r>
              <a:rPr lang="en-US" sz="1900" dirty="0">
                <a:latin typeface="Calibri" panose="020F0502020204030204" pitchFamily="34" charset="0"/>
                <a:cs typeface="Calibri" panose="020F0502020204030204" pitchFamily="34" charset="0"/>
              </a:rPr>
              <a:t>A South Carolina that is a national model of equity and inclusion for all people with disabilities.​</a:t>
            </a:r>
            <a:endParaRPr lang="en-US" sz="1900" dirty="0">
              <a:latin typeface="Calibri" panose="020F0502020204030204" pitchFamily="34" charset="0"/>
              <a:ea typeface="Calibri"/>
              <a:cs typeface="Calibri" panose="020F0502020204030204" pitchFamily="34" charset="0"/>
            </a:endParaRPr>
          </a:p>
          <a:p>
            <a:endParaRPr lang="en-US" sz="1350" dirty="0">
              <a:ea typeface="Calibri"/>
              <a:cs typeface="Calibri"/>
            </a:endParaRPr>
          </a:p>
        </p:txBody>
      </p:sp>
      <p:pic>
        <p:nvPicPr>
          <p:cNvPr id="4" name="Picture 3" descr="Able SC staff and volunteers at the 2022 Advocacy Day for Access &amp; Independence posing joyfully on the SC statehouse steps. The majority of Able SC staff have disabilities. Seen here are wheelchair users, white cane users, people with service dogs, people with missing limbs, people with hearing loss, and people with other invisible disabilities.">
            <a:extLst>
              <a:ext uri="{FF2B5EF4-FFF2-40B4-BE49-F238E27FC236}">
                <a16:creationId xmlns:a16="http://schemas.microsoft.com/office/drawing/2014/main" id="{179E61E6-D339-56C1-3452-7CAA7A8E8A9D}"/>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4891462" y="2783533"/>
            <a:ext cx="3837938" cy="138579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F36662C4-694A-4C94-6AB4-1FF1AA8B9508}"/>
              </a:ext>
              <a:ext uri="{C183D7F6-B498-43B3-948B-1728B52AA6E4}">
                <adec:decorative xmlns:adec="http://schemas.microsoft.com/office/drawing/2017/decorative" val="0"/>
              </a:ext>
            </a:extLst>
          </p:cNvPr>
          <p:cNvSpPr txBox="1"/>
          <p:nvPr/>
        </p:nvSpPr>
        <p:spPr>
          <a:xfrm>
            <a:off x="5045878" y="4258389"/>
            <a:ext cx="3661256" cy="369332"/>
          </a:xfrm>
          <a:prstGeom prst="rect">
            <a:avLst/>
          </a:prstGeom>
          <a:noFill/>
        </p:spPr>
        <p:txBody>
          <a:bodyPr wrap="square">
            <a:spAutoFit/>
          </a:bodyPr>
          <a:lstStyle/>
          <a:p>
            <a:r>
              <a:rPr lang="en-US" sz="900" dirty="0"/>
              <a:t>Image of the Able SC team at Advocacy Day in front of the SC State House</a:t>
            </a:r>
          </a:p>
        </p:txBody>
      </p:sp>
    </p:spTree>
    <p:extLst>
      <p:ext uri="{BB962C8B-B14F-4D97-AF65-F5344CB8AC3E}">
        <p14:creationId xmlns:p14="http://schemas.microsoft.com/office/powerpoint/2010/main" val="348319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464C-2240-40EA-06C0-70BB643BDF26}"/>
              </a:ext>
            </a:extLst>
          </p:cNvPr>
          <p:cNvSpPr>
            <a:spLocks noGrp="1"/>
          </p:cNvSpPr>
          <p:nvPr>
            <p:ph type="title"/>
          </p:nvPr>
        </p:nvSpPr>
        <p:spPr>
          <a:xfrm>
            <a:off x="233875" y="268166"/>
            <a:ext cx="7812845" cy="863405"/>
          </a:xfrm>
        </p:spPr>
        <p:txBody>
          <a:bodyPr>
            <a:normAutofit/>
          </a:bodyPr>
          <a:lstStyle/>
          <a:p>
            <a:r>
              <a:rPr lang="en-US" sz="700" dirty="0">
                <a:solidFill>
                  <a:srgbClr val="333399"/>
                </a:solidFill>
                <a:cs typeface="Calibri"/>
              </a:rPr>
              <a:t>Slide  </a:t>
            </a:r>
            <a:fld id="{CE61C12E-6774-4ACB-B877-3853C71259CC}" type="slidenum">
              <a:rPr lang="en-US" sz="700">
                <a:solidFill>
                  <a:srgbClr val="333399"/>
                </a:solidFill>
                <a:cs typeface="Calibri"/>
              </a:rPr>
              <a:t>6</a:t>
            </a:fld>
            <a:br>
              <a:rPr lang="en-US" sz="700" dirty="0">
                <a:solidFill>
                  <a:srgbClr val="333399"/>
                </a:solidFill>
                <a:cs typeface="Calibri"/>
              </a:rPr>
            </a:br>
            <a:r>
              <a:rPr lang="en-US" dirty="0"/>
              <a:t>Americans with Disabilities Act (ADA)	</a:t>
            </a:r>
          </a:p>
        </p:txBody>
      </p:sp>
      <p:sp>
        <p:nvSpPr>
          <p:cNvPr id="3" name="Content Placeholder 2">
            <a:extLst>
              <a:ext uri="{FF2B5EF4-FFF2-40B4-BE49-F238E27FC236}">
                <a16:creationId xmlns:a16="http://schemas.microsoft.com/office/drawing/2014/main" id="{E24BC1CE-428F-CBC0-65E9-349DD5E1643B}"/>
              </a:ext>
            </a:extLst>
          </p:cNvPr>
          <p:cNvSpPr>
            <a:spLocks noGrp="1"/>
          </p:cNvSpPr>
          <p:nvPr>
            <p:ph idx="1"/>
          </p:nvPr>
        </p:nvSpPr>
        <p:spPr>
          <a:xfrm>
            <a:off x="747804" y="2583494"/>
            <a:ext cx="4823147" cy="2485097"/>
          </a:xfrm>
        </p:spPr>
        <p:txBody>
          <a:bodyPr vert="horz" wrap="square" lIns="0" tIns="34290" rIns="0" bIns="34290" numCol="1" rtlCol="0" anchor="t" anchorCtr="0" compatLnSpc="1">
            <a:normAutofit/>
          </a:bodyPr>
          <a:lstStyle/>
          <a:p>
            <a:pPr marL="0" indent="0">
              <a:buNone/>
            </a:pPr>
            <a:r>
              <a:rPr lang="en-US" sz="2700" b="1" dirty="0">
                <a:latin typeface="Calibri" panose="020F0502020204030204" pitchFamily="34" charset="0"/>
                <a:cs typeface="Calibri" panose="020F0502020204030204" pitchFamily="34" charset="0"/>
              </a:rPr>
              <a:t>Title II – Public Services</a:t>
            </a:r>
          </a:p>
          <a:p>
            <a:endParaRPr lang="en-US" sz="2700" dirty="0">
              <a:latin typeface="Calibri" panose="020F0502020204030204" pitchFamily="34" charset="0"/>
              <a:cs typeface="Calibri" panose="020F0502020204030204" pitchFamily="34" charset="0"/>
            </a:endParaRPr>
          </a:p>
          <a:p>
            <a:r>
              <a:rPr lang="en-US" sz="2700" dirty="0">
                <a:latin typeface="Calibri" panose="020F0502020204030204" pitchFamily="34" charset="0"/>
                <a:cs typeface="Calibri" panose="020F0502020204030204" pitchFamily="34" charset="0"/>
              </a:rPr>
              <a:t>State and local government services, programs and activities must be accessible</a:t>
            </a:r>
            <a:endParaRPr lang="en-US" sz="2700" dirty="0">
              <a:latin typeface="Calibri" panose="020F0502020204030204" pitchFamily="34" charset="0"/>
              <a:ea typeface="Calibri"/>
              <a:cs typeface="Calibri" panose="020F0502020204030204" pitchFamily="34" charset="0"/>
            </a:endParaRPr>
          </a:p>
        </p:txBody>
      </p:sp>
      <p:pic>
        <p:nvPicPr>
          <p:cNvPr id="7" name="Picture 6" descr="aerial photo of an unknown city at sunset with building illuminated.">
            <a:extLst>
              <a:ext uri="{FF2B5EF4-FFF2-40B4-BE49-F238E27FC236}">
                <a16:creationId xmlns:a16="http://schemas.microsoft.com/office/drawing/2014/main" id="{6B83C29F-7365-833E-2E54-9DC8D1C376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1165" y="2583493"/>
            <a:ext cx="3213369" cy="2142776"/>
          </a:xfrm>
          <a:prstGeom prst="rect">
            <a:avLst/>
          </a:prstGeom>
        </p:spPr>
      </p:pic>
    </p:spTree>
    <p:extLst>
      <p:ext uri="{BB962C8B-B14F-4D97-AF65-F5344CB8AC3E}">
        <p14:creationId xmlns:p14="http://schemas.microsoft.com/office/powerpoint/2010/main" val="46687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7508FF-F4A4-6455-12E1-242BFBD0BC3F}"/>
              </a:ext>
            </a:extLst>
          </p:cNvPr>
          <p:cNvSpPr>
            <a:spLocks noGrp="1"/>
          </p:cNvSpPr>
          <p:nvPr>
            <p:ph type="title"/>
          </p:nvPr>
        </p:nvSpPr>
        <p:spPr/>
        <p:txBody>
          <a:bodyPr/>
          <a:lstStyle/>
          <a:p>
            <a:r>
              <a:rPr lang="en-US" sz="700" dirty="0">
                <a:solidFill>
                  <a:srgbClr val="333399"/>
                </a:solidFill>
                <a:cs typeface="Calibri"/>
              </a:rPr>
              <a:t>Slide  </a:t>
            </a:r>
            <a:fld id="{7CE2C15D-1C4E-43D1-87FB-27BD3A38CF65}" type="slidenum">
              <a:rPr lang="en-US" sz="700">
                <a:solidFill>
                  <a:srgbClr val="333399"/>
                </a:solidFill>
                <a:cs typeface="Calibri"/>
              </a:rPr>
              <a:t>7</a:t>
            </a:fld>
            <a:br>
              <a:rPr lang="en-US" sz="700" dirty="0">
                <a:solidFill>
                  <a:srgbClr val="333399"/>
                </a:solidFill>
                <a:cs typeface="Calibri"/>
              </a:rPr>
            </a:br>
            <a:r>
              <a:rPr lang="en-US" dirty="0"/>
              <a:t>ADA: Title II</a:t>
            </a:r>
          </a:p>
        </p:txBody>
      </p:sp>
      <p:sp>
        <p:nvSpPr>
          <p:cNvPr id="3" name="Content Placeholder 2">
            <a:extLst>
              <a:ext uri="{FF2B5EF4-FFF2-40B4-BE49-F238E27FC236}">
                <a16:creationId xmlns:a16="http://schemas.microsoft.com/office/drawing/2014/main" id="{C1421234-5EB9-9DE1-59C5-A11EF74C93A2}"/>
              </a:ext>
            </a:extLst>
          </p:cNvPr>
          <p:cNvSpPr>
            <a:spLocks noGrp="1"/>
          </p:cNvSpPr>
          <p:nvPr>
            <p:ph idx="1"/>
          </p:nvPr>
        </p:nvSpPr>
        <p:spPr/>
        <p:txBody>
          <a:bodyPr vert="horz" wrap="square" lIns="0" tIns="34290" rIns="0" bIns="34290" numCol="1" rtlCol="0" anchor="t" anchorCtr="0" compatLnSpc="1">
            <a:normAutofit/>
          </a:bodyPr>
          <a:lstStyle/>
          <a:p>
            <a:pPr algn="just">
              <a:lnSpc>
                <a:spcPct val="16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Title II prohibits disability discrimination in state, county, and city government services. </a:t>
            </a:r>
            <a:endParaRPr lang="en-US" sz="1800" dirty="0">
              <a:latin typeface="Calibri" panose="020F0502020204030204" pitchFamily="34" charset="0"/>
              <a:ea typeface="Calibri"/>
              <a:cs typeface="Calibri" panose="020F0502020204030204" pitchFamily="34" charset="0"/>
            </a:endParaRPr>
          </a:p>
          <a:p>
            <a:pPr algn="just">
              <a:lnSpc>
                <a:spcPct val="16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All activities, services, and programs are covered under the ADA, including employment, public meetings, court activities, and programs of police, fire, voting, emergency management, and parks and recreation departments.  </a:t>
            </a:r>
            <a:endParaRPr lang="en-US" sz="1800" dirty="0">
              <a:latin typeface="Calibri" panose="020F0502020204030204" pitchFamily="34" charset="0"/>
              <a:ea typeface="Calibri"/>
              <a:cs typeface="Calibri" panose="020F0502020204030204" pitchFamily="34" charset="0"/>
            </a:endParaRPr>
          </a:p>
          <a:p>
            <a:pPr algn="just">
              <a:lnSpc>
                <a:spcPct val="16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Website services must also be made accessible.</a:t>
            </a:r>
            <a:endParaRPr lang="en-US" sz="1800" dirty="0">
              <a:latin typeface="Calibri" panose="020F0502020204030204" pitchFamily="34" charset="0"/>
              <a:ea typeface="Calibri"/>
              <a:cs typeface="Calibri" panose="020F0502020204030204" pitchFamily="34" charset="0"/>
            </a:endParaRPr>
          </a:p>
          <a:p>
            <a:pPr marL="0" indent="0" algn="just">
              <a:lnSpc>
                <a:spcPct val="160000"/>
              </a:lnSpc>
              <a:buNone/>
            </a:pPr>
            <a:r>
              <a:rPr lang="en-US" sz="1800" b="1" u="sng" dirty="0">
                <a:latin typeface="Calibri" panose="020F0502020204030204" pitchFamily="34" charset="0"/>
                <a:cs typeface="Calibri" panose="020F0502020204030204" pitchFamily="34" charset="0"/>
              </a:rPr>
              <a:t>Title II states: </a:t>
            </a:r>
            <a:endParaRPr lang="en-US" sz="1800" b="1" u="sng" dirty="0">
              <a:latin typeface="Calibri" panose="020F0502020204030204" pitchFamily="34" charset="0"/>
              <a:ea typeface="Calibri"/>
              <a:cs typeface="Calibri" panose="020F0502020204030204" pitchFamily="34" charset="0"/>
            </a:endParaRPr>
          </a:p>
          <a:p>
            <a:pPr marL="0" indent="0" algn="just">
              <a:lnSpc>
                <a:spcPct val="160000"/>
              </a:lnSpc>
              <a:buNone/>
            </a:pPr>
            <a:r>
              <a:rPr lang="en-US" sz="1800" dirty="0">
                <a:latin typeface="Calibri" panose="020F0502020204030204" pitchFamily="34" charset="0"/>
                <a:cs typeface="Calibri" panose="020F0502020204030204" pitchFamily="34" charset="0"/>
              </a:rPr>
              <a:t>“ No qualified individual with a disability shall, by reason of such disability, be excluded from participation in or be denied the benefits of the services, programs, or activities of a public entity, or be subjected to discrimination by any such entity”</a:t>
            </a:r>
            <a:endParaRPr lang="en-US" sz="1800" dirty="0">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304097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4E27-3974-19FA-02D6-D6763FAD4660}"/>
              </a:ext>
            </a:extLst>
          </p:cNvPr>
          <p:cNvSpPr>
            <a:spLocks noGrp="1"/>
          </p:cNvSpPr>
          <p:nvPr>
            <p:ph type="title"/>
          </p:nvPr>
        </p:nvSpPr>
        <p:spPr/>
        <p:txBody>
          <a:bodyPr/>
          <a:lstStyle/>
          <a:p>
            <a:r>
              <a:rPr lang="en-US" sz="700" dirty="0">
                <a:solidFill>
                  <a:srgbClr val="333399"/>
                </a:solidFill>
                <a:cs typeface="Calibri"/>
              </a:rPr>
              <a:t>Slide  </a:t>
            </a:r>
            <a:fld id="{B5407087-B13E-4ADE-85D3-4CEBA39C1A00}" type="slidenum">
              <a:rPr lang="en-US" sz="700">
                <a:solidFill>
                  <a:srgbClr val="333399"/>
                </a:solidFill>
                <a:cs typeface="Calibri"/>
              </a:rPr>
              <a:t>8</a:t>
            </a:fld>
            <a:br>
              <a:rPr lang="en-US" sz="700" dirty="0">
                <a:solidFill>
                  <a:srgbClr val="333399"/>
                </a:solidFill>
                <a:cs typeface="Calibri"/>
              </a:rPr>
            </a:br>
            <a:r>
              <a:rPr lang="en-US" dirty="0"/>
              <a:t>Title II Administrative Requirements</a:t>
            </a:r>
          </a:p>
        </p:txBody>
      </p:sp>
      <p:sp>
        <p:nvSpPr>
          <p:cNvPr id="3" name="Content Placeholder 2">
            <a:extLst>
              <a:ext uri="{FF2B5EF4-FFF2-40B4-BE49-F238E27FC236}">
                <a16:creationId xmlns:a16="http://schemas.microsoft.com/office/drawing/2014/main" id="{A5E3F62C-E51A-024E-216A-5ABF18E80D11}"/>
              </a:ext>
            </a:extLst>
          </p:cNvPr>
          <p:cNvSpPr>
            <a:spLocks noGrp="1"/>
          </p:cNvSpPr>
          <p:nvPr>
            <p:ph idx="1"/>
          </p:nvPr>
        </p:nvSpPr>
        <p:spPr>
          <a:xfrm>
            <a:off x="333376" y="952500"/>
            <a:ext cx="8256048" cy="5295900"/>
          </a:xfrm>
        </p:spPr>
        <p:txBody>
          <a:bodyPr vert="horz" wrap="square" lIns="0" tIns="34290" rIns="0" bIns="34290" numCol="1" rtlCol="0" anchor="t" anchorCtr="0" compatLnSpc="1">
            <a:noAutofit/>
          </a:bodyPr>
          <a:lstStyle/>
          <a:p>
            <a:pPr marL="0" indent="0">
              <a:spcBef>
                <a:spcPts val="0"/>
              </a:spcBef>
              <a:spcAft>
                <a:spcPts val="0"/>
              </a:spcAft>
              <a:buNone/>
            </a:pPr>
            <a:r>
              <a:rPr lang="en-US" sz="1800" b="1" dirty="0">
                <a:latin typeface="Calibri" panose="020F0502020204030204" pitchFamily="34" charset="0"/>
                <a:cs typeface="Calibri" panose="020F0502020204030204" pitchFamily="34" charset="0"/>
              </a:rPr>
              <a:t>Public Entities</a:t>
            </a:r>
            <a:r>
              <a:rPr lang="en-US" sz="1800" dirty="0">
                <a:latin typeface="Calibri" panose="020F0502020204030204" pitchFamily="34" charset="0"/>
                <a:cs typeface="Calibri" panose="020F0502020204030204" pitchFamily="34" charset="0"/>
              </a:rPr>
              <a:t> are required to:</a:t>
            </a:r>
            <a:endParaRPr lang="en-US" sz="1800" dirty="0">
              <a:latin typeface="Calibri" panose="020F0502020204030204" pitchFamily="34" charset="0"/>
              <a:ea typeface="Calibri"/>
              <a:cs typeface="Calibri" panose="020F0502020204030204" pitchFamily="34" charset="0"/>
            </a:endParaRPr>
          </a:p>
          <a:p>
            <a:pPr>
              <a:spcBef>
                <a:spcPts val="0"/>
              </a:spcBef>
              <a:spcAft>
                <a:spcPts val="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adopt and distribute a public notice about the relevant provisions of the ADA to all people who may be interested in its programs, activities, and services.</a:t>
            </a:r>
            <a:endParaRPr lang="en-US" sz="1800" dirty="0">
              <a:latin typeface="Calibri" panose="020F0502020204030204" pitchFamily="34" charset="0"/>
              <a:ea typeface="Calibri"/>
              <a:cs typeface="Calibri" panose="020F0502020204030204" pitchFamily="34" charset="0"/>
            </a:endParaRPr>
          </a:p>
          <a:p>
            <a:pPr>
              <a:spcBef>
                <a:spcPts val="0"/>
              </a:spcBef>
              <a:spcAft>
                <a:spcPts val="0"/>
              </a:spcAft>
            </a:pPr>
            <a:endParaRPr lang="en-US" sz="1800" b="1" dirty="0">
              <a:latin typeface="Calibri" panose="020F0502020204030204" pitchFamily="34" charset="0"/>
              <a:ea typeface="Calibri"/>
              <a:cs typeface="Calibri" panose="020F0502020204030204" pitchFamily="34" charset="0"/>
            </a:endParaRPr>
          </a:p>
          <a:p>
            <a:pPr marL="0" indent="0">
              <a:lnSpc>
                <a:spcPct val="150000"/>
              </a:lnSpc>
              <a:spcBef>
                <a:spcPts val="0"/>
              </a:spcBef>
              <a:spcAft>
                <a:spcPts val="0"/>
              </a:spcAft>
              <a:buNone/>
            </a:pPr>
            <a:r>
              <a:rPr lang="en-US" sz="1800" b="1" dirty="0">
                <a:latin typeface="Calibri" panose="020F0502020204030204" pitchFamily="34" charset="0"/>
                <a:cs typeface="Calibri" panose="020F0502020204030204" pitchFamily="34" charset="0"/>
              </a:rPr>
              <a:t>If a state or local government has 50 employees or more, </a:t>
            </a:r>
            <a:r>
              <a:rPr lang="en-US" sz="1800" dirty="0">
                <a:latin typeface="Calibri" panose="020F0502020204030204" pitchFamily="34" charset="0"/>
                <a:cs typeface="Calibri" panose="020F0502020204030204" pitchFamily="34" charset="0"/>
              </a:rPr>
              <a:t>it is required to:</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Adopt and distribute a public notice about the relevant provisions of the ADA to all persons who may be interested in its programs, activities, and services.</a:t>
            </a:r>
            <a:endParaRPr lang="en-US" sz="1800" dirty="0">
              <a:latin typeface="Calibri" panose="020F0502020204030204" pitchFamily="34" charset="0"/>
              <a:ea typeface="Calibri" panose="020F0502020204030204"/>
              <a:cs typeface="Calibri" panose="020F0502020204030204" pitchFamily="34" charset="0"/>
            </a:endParaRPr>
          </a:p>
          <a:p>
            <a:pPr>
              <a:lnSpc>
                <a:spcPct val="150000"/>
              </a:lnSpc>
              <a:spcBef>
                <a:spcPts val="0"/>
              </a:spcBef>
              <a:spcAft>
                <a:spcPts val="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Designate at least one employee responsible for coordinating compliance with the ADA and investigating ADA complaints; </a:t>
            </a:r>
            <a:endParaRPr lang="en-US" sz="1800" dirty="0">
              <a:latin typeface="Calibri" panose="020F0502020204030204" pitchFamily="34" charset="0"/>
              <a:ea typeface="Calibri" panose="020F0502020204030204"/>
              <a:cs typeface="Calibri" panose="020F0502020204030204" pitchFamily="34" charset="0"/>
            </a:endParaRPr>
          </a:p>
          <a:p>
            <a:pPr>
              <a:lnSpc>
                <a:spcPct val="150000"/>
              </a:lnSpc>
              <a:spcBef>
                <a:spcPts val="0"/>
              </a:spcBef>
              <a:spcAft>
                <a:spcPts val="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Develop and publish grievance procedures to provide fair and prompt resolution of complaints under Title II of the ADA at the local level. </a:t>
            </a:r>
            <a:endParaRPr lang="en-US" sz="1800" dirty="0">
              <a:latin typeface="Calibri" panose="020F0502020204030204" pitchFamily="34" charset="0"/>
              <a:ea typeface="Calibri"/>
              <a:cs typeface="Calibri" panose="020F0502020204030204" pitchFamily="34" charset="0"/>
            </a:endParaRPr>
          </a:p>
          <a:p>
            <a:pPr>
              <a:lnSpc>
                <a:spcPct val="150000"/>
              </a:lnSpc>
              <a:spcBef>
                <a:spcPts val="0"/>
              </a:spcBef>
              <a:spcAft>
                <a:spcPts val="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Develop a transition plan if structural changes are necessary for achieving program accessibility.</a:t>
            </a:r>
            <a:endParaRPr lang="en-US" sz="1800" dirty="0">
              <a:latin typeface="Calibri" panose="020F0502020204030204" pitchFamily="34" charset="0"/>
              <a:ea typeface="Calibri"/>
              <a:cs typeface="Calibri" panose="020F0502020204030204" pitchFamily="34" charset="0"/>
            </a:endParaRPr>
          </a:p>
          <a:p>
            <a:pPr marL="0" indent="0">
              <a:spcBef>
                <a:spcPts val="0"/>
              </a:spcBef>
              <a:spcAft>
                <a:spcPts val="0"/>
              </a:spcAft>
              <a:buNone/>
            </a:pPr>
            <a:r>
              <a:rPr lang="en-US" sz="1800" dirty="0">
                <a:latin typeface="Calibri" panose="020F0502020204030204" pitchFamily="34" charset="0"/>
                <a:cs typeface="Calibri" panose="020F0502020204030204" pitchFamily="34" charset="0"/>
              </a:rPr>
              <a:t>28 C.F.R. pt. 35, § 35.107(a)</a:t>
            </a:r>
          </a:p>
        </p:txBody>
      </p:sp>
    </p:spTree>
    <p:extLst>
      <p:ext uri="{BB962C8B-B14F-4D97-AF65-F5344CB8AC3E}">
        <p14:creationId xmlns:p14="http://schemas.microsoft.com/office/powerpoint/2010/main" val="409438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37182F-2B5D-0EB7-5F60-630FE13176D3}"/>
              </a:ext>
            </a:extLst>
          </p:cNvPr>
          <p:cNvSpPr>
            <a:spLocks noGrp="1"/>
          </p:cNvSpPr>
          <p:nvPr>
            <p:ph type="title"/>
          </p:nvPr>
        </p:nvSpPr>
        <p:spPr/>
        <p:txBody>
          <a:bodyPr/>
          <a:lstStyle/>
          <a:p>
            <a:r>
              <a:rPr lang="en-US" sz="700" dirty="0">
                <a:solidFill>
                  <a:srgbClr val="333399"/>
                </a:solidFill>
                <a:cs typeface="Calibri"/>
              </a:rPr>
              <a:t>Slide  </a:t>
            </a:r>
            <a:fld id="{B4F715C8-E19F-45ED-90C2-D135219BBDEB}" type="slidenum">
              <a:rPr lang="en-US" sz="700">
                <a:solidFill>
                  <a:srgbClr val="333399"/>
                </a:solidFill>
                <a:cs typeface="Calibri"/>
              </a:rPr>
              <a:t>9</a:t>
            </a:fld>
            <a:br>
              <a:rPr lang="en-US" sz="700" dirty="0">
                <a:solidFill>
                  <a:srgbClr val="333399"/>
                </a:solidFill>
                <a:cs typeface="Calibri"/>
              </a:rPr>
            </a:br>
            <a:r>
              <a:rPr lang="en-US" dirty="0"/>
              <a:t>ADA: Title III</a:t>
            </a:r>
          </a:p>
        </p:txBody>
      </p:sp>
      <p:sp>
        <p:nvSpPr>
          <p:cNvPr id="3" name="Content Placeholder 2">
            <a:extLst>
              <a:ext uri="{FF2B5EF4-FFF2-40B4-BE49-F238E27FC236}">
                <a16:creationId xmlns:a16="http://schemas.microsoft.com/office/drawing/2014/main" id="{6A799CE4-C37D-2A10-1C8A-027A1B7E58C1}"/>
              </a:ext>
            </a:extLst>
          </p:cNvPr>
          <p:cNvSpPr>
            <a:spLocks noGrp="1"/>
          </p:cNvSpPr>
          <p:nvPr>
            <p:ph idx="1"/>
          </p:nvPr>
        </p:nvSpPr>
        <p:spPr/>
        <p:txBody>
          <a:bodyPr vert="horz" wrap="square" lIns="0" tIns="34290" rIns="0" bIns="34290" numCol="1" rtlCol="0" anchor="t" anchorCtr="0" compatLnSpc="1">
            <a:normAutofit/>
          </a:bodyPr>
          <a:lstStyle/>
          <a:p>
            <a:pPr marL="287655" lvl="1">
              <a:lnSpc>
                <a:spcPct val="150000"/>
              </a:lnSpc>
              <a:buFont typeface="Arial" panose="020B0604020202020204" pitchFamily="34" charset="0"/>
              <a:buChar char="•"/>
            </a:pPr>
            <a:r>
              <a:rPr lang="en-US" sz="1800" dirty="0">
                <a:latin typeface="Calibri"/>
                <a:ea typeface="Calibri"/>
                <a:cs typeface="Calibri"/>
              </a:rPr>
              <a:t>Title III prohibits disability discrimination from “Public Accommodations” </a:t>
            </a:r>
            <a:endParaRPr lang="en-US" sz="1800" dirty="0"/>
          </a:p>
          <a:p>
            <a:pPr marL="424815" lvl="2">
              <a:lnSpc>
                <a:spcPct val="150000"/>
              </a:lnSpc>
              <a:buFont typeface="Arial" panose="020B0604020202020204" pitchFamily="34" charset="0"/>
              <a:buChar char="•"/>
            </a:pPr>
            <a:r>
              <a:rPr lang="en-US" sz="1800" dirty="0">
                <a:latin typeface="Calibri"/>
                <a:ea typeface="Calibri"/>
                <a:cs typeface="Calibri"/>
              </a:rPr>
              <a:t>Anything open to the general public (i.e. grocery store, library, legal office, school, hospital)</a:t>
            </a:r>
          </a:p>
          <a:p>
            <a:pPr marL="287655" lvl="1">
              <a:lnSpc>
                <a:spcPct val="150000"/>
              </a:lnSpc>
              <a:buFont typeface="Arial" panose="020B0604020202020204" pitchFamily="34" charset="0"/>
              <a:buChar char="•"/>
            </a:pPr>
            <a:r>
              <a:rPr lang="en-US" sz="1800" dirty="0">
                <a:latin typeface="Calibri"/>
                <a:ea typeface="Calibri"/>
                <a:cs typeface="Calibri"/>
              </a:rPr>
              <a:t>Website services must also be made accessible.</a:t>
            </a:r>
          </a:p>
          <a:p>
            <a:pPr marL="287655" lvl="1">
              <a:lnSpc>
                <a:spcPct val="150000"/>
              </a:lnSpc>
              <a:buFont typeface="Arial" panose="020B0604020202020204" pitchFamily="34" charset="0"/>
              <a:buChar char="•"/>
            </a:pPr>
            <a:r>
              <a:rPr lang="en-US" sz="1800" dirty="0">
                <a:latin typeface="Calibri"/>
                <a:ea typeface="Calibri"/>
                <a:cs typeface="Calibri"/>
              </a:rPr>
              <a:t>Requires barrier removal when “readily achievable”</a:t>
            </a:r>
          </a:p>
          <a:p>
            <a:pPr marL="287655" lvl="1">
              <a:lnSpc>
                <a:spcPct val="150000"/>
              </a:lnSpc>
              <a:buFont typeface="Arial" panose="020B0604020202020204" pitchFamily="34" charset="0"/>
              <a:buChar char="•"/>
            </a:pPr>
            <a:r>
              <a:rPr lang="en-US" sz="1800" dirty="0">
                <a:latin typeface="Calibri"/>
                <a:ea typeface="Calibri"/>
                <a:cs typeface="Calibri"/>
              </a:rPr>
              <a:t>Effective Communication (ASL, captions, </a:t>
            </a:r>
            <a:r>
              <a:rPr lang="en-US" sz="1800" dirty="0" err="1">
                <a:latin typeface="Calibri"/>
                <a:ea typeface="Calibri"/>
                <a:cs typeface="Calibri"/>
              </a:rPr>
              <a:t>etc</a:t>
            </a:r>
            <a:r>
              <a:rPr lang="en-US" sz="1800" dirty="0">
                <a:latin typeface="Calibri"/>
                <a:ea typeface="Calibri"/>
                <a:cs typeface="Calibri"/>
              </a:rPr>
              <a:t>)</a:t>
            </a:r>
            <a:endParaRPr lang="en-US" sz="1800" dirty="0"/>
          </a:p>
          <a:p>
            <a:pPr marL="219075" lvl="1" indent="0">
              <a:lnSpc>
                <a:spcPct val="150000"/>
              </a:lnSpc>
              <a:buNone/>
            </a:pPr>
            <a:endParaRPr lang="en-US" sz="1800" dirty="0"/>
          </a:p>
          <a:p>
            <a:pPr marL="0" indent="0" algn="just">
              <a:buNone/>
            </a:pPr>
            <a:r>
              <a:rPr lang="en-US" sz="1800" dirty="0"/>
              <a:t>Department of Justice (</a:t>
            </a:r>
            <a:r>
              <a:rPr lang="en-US" sz="1800" dirty="0" err="1"/>
              <a:t>DoJ</a:t>
            </a:r>
            <a:r>
              <a:rPr lang="en-US" sz="1800" dirty="0"/>
              <a:t>)</a:t>
            </a:r>
          </a:p>
          <a:p>
            <a:endParaRPr lang="en-US" dirty="0"/>
          </a:p>
        </p:txBody>
      </p:sp>
    </p:spTree>
    <p:extLst>
      <p:ext uri="{BB962C8B-B14F-4D97-AF65-F5344CB8AC3E}">
        <p14:creationId xmlns:p14="http://schemas.microsoft.com/office/powerpoint/2010/main" val="140913938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15267</TotalTime>
  <Words>2676</Words>
  <Application>Microsoft Office PowerPoint</Application>
  <PresentationFormat>On-screen Show (4:3)</PresentationFormat>
  <Paragraphs>237</Paragraphs>
  <Slides>34</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Abel</vt:lpstr>
      <vt:lpstr>Arial</vt:lpstr>
      <vt:lpstr>Arial Rounded MT Bold</vt:lpstr>
      <vt:lpstr>Calibri</vt:lpstr>
      <vt:lpstr>Calibri Light</vt:lpstr>
      <vt:lpstr>Tahoma</vt:lpstr>
      <vt:lpstr>Default Design</vt:lpstr>
      <vt:lpstr>Slide  1  Independent Living Research Utilization</vt:lpstr>
      <vt:lpstr> Slide  2  An Introduction to Accessibility  in the Built Environment    </vt:lpstr>
      <vt:lpstr>Slide  3  Today's Presenter</vt:lpstr>
      <vt:lpstr>Slide  4  Training Objectives</vt:lpstr>
      <vt:lpstr>Slide  5 Able SC’s Mission &amp; Vision</vt:lpstr>
      <vt:lpstr>Slide  6 Americans with Disabilities Act (ADA) </vt:lpstr>
      <vt:lpstr>Slide  7 ADA: Title II</vt:lpstr>
      <vt:lpstr>Slide  8 Title II Administrative Requirements</vt:lpstr>
      <vt:lpstr>Slide  9 ADA: Title III</vt:lpstr>
      <vt:lpstr>Slide  10 Built Before January 26, 1992</vt:lpstr>
      <vt:lpstr>Slide 11  Additional Relevant Laws</vt:lpstr>
      <vt:lpstr>Slide 12 Examples of Barriers to Accessibility</vt:lpstr>
      <vt:lpstr>Slide  13 Architectural Accessibility</vt:lpstr>
      <vt:lpstr>Slide  14 Dates for Compliance</vt:lpstr>
      <vt:lpstr>Slide  15 Parking</vt:lpstr>
      <vt:lpstr>Slide  16 Accessible Parking Spaces</vt:lpstr>
      <vt:lpstr>Slide  17 Accessible Parking Spaces, cont. </vt:lpstr>
      <vt:lpstr>Slide  18  Accessible Routes</vt:lpstr>
      <vt:lpstr>Slide  19  Restrooms</vt:lpstr>
      <vt:lpstr>Slide  20  Toilet Stalls</vt:lpstr>
      <vt:lpstr>Slide  21  Toilet Stalls, cont.</vt:lpstr>
      <vt:lpstr>Toilet Stalls, cont.</vt:lpstr>
      <vt:lpstr>Urinals</vt:lpstr>
      <vt:lpstr>Slide  24  Lavatories</vt:lpstr>
      <vt:lpstr>Slide  25  Lavatories, cont.</vt:lpstr>
      <vt:lpstr>Slide  26  Lavatories – Cont.</vt:lpstr>
      <vt:lpstr>Slide  27  Protruding Objects</vt:lpstr>
      <vt:lpstr>Slide  28  Protruding Objects</vt:lpstr>
      <vt:lpstr>Slide  29  Signs</vt:lpstr>
      <vt:lpstr>Slide  30  Resources</vt:lpstr>
      <vt:lpstr>Slide  31  More Resources</vt:lpstr>
      <vt:lpstr>Slide  32  Able Access</vt:lpstr>
      <vt:lpstr>Slide  33  Contact Us</vt:lpstr>
      <vt:lpstr>Slide  34  IL-NET (CIL-NET and SILC-NET) Attribution</vt:lpstr>
    </vt:vector>
  </TitlesOfParts>
  <Company>Tirr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Support for SILC Chairpersons</dc:title>
  <dc:creator>eubanks</dc:creator>
  <cp:lastModifiedBy>Sandra Breitengross</cp:lastModifiedBy>
  <cp:revision>40</cp:revision>
  <cp:lastPrinted>2018-03-01T19:49:00Z</cp:lastPrinted>
  <dcterms:created xsi:type="dcterms:W3CDTF">2011-01-05T14:17:00Z</dcterms:created>
  <dcterms:modified xsi:type="dcterms:W3CDTF">2023-10-18T15:35:36Z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1033-10.2.0.5838</vt:lpwstr>
  </property>
</Properties>
</file>