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626" r:id="rId2"/>
    <p:sldId id="1101" r:id="rId3"/>
    <p:sldId id="1103" r:id="rId4"/>
    <p:sldId id="1104" r:id="rId5"/>
    <p:sldId id="1180" r:id="rId6"/>
    <p:sldId id="1182" r:id="rId7"/>
    <p:sldId id="1184" r:id="rId8"/>
    <p:sldId id="1185" r:id="rId9"/>
    <p:sldId id="1186" r:id="rId10"/>
    <p:sldId id="1187" r:id="rId11"/>
    <p:sldId id="1183" r:id="rId12"/>
    <p:sldId id="1191" r:id="rId13"/>
    <p:sldId id="1192" r:id="rId14"/>
    <p:sldId id="1188" r:id="rId15"/>
    <p:sldId id="1110" r:id="rId16"/>
    <p:sldId id="1107" r:id="rId17"/>
    <p:sldId id="811" r:id="rId18"/>
    <p:sldId id="764" r:id="rId19"/>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09">
          <p15:clr>
            <a:srgbClr val="A4A3A4"/>
          </p15:clr>
        </p15:guide>
        <p15:guide id="4" orient="horz" pos="2976">
          <p15:clr>
            <a:srgbClr val="A4A3A4"/>
          </p15:clr>
        </p15:guide>
        <p15:guide id="5" orient="horz" pos="2957">
          <p15:clr>
            <a:srgbClr val="A4A3A4"/>
          </p15:clr>
        </p15:guide>
        <p15:guide id="6"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Smith" initials="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A50021"/>
    <a:srgbClr val="CC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47" autoAdjust="0"/>
    <p:restoredTop sz="96170"/>
  </p:normalViewPr>
  <p:slideViewPr>
    <p:cSldViewPr snapToGrid="0">
      <p:cViewPr varScale="1">
        <p:scale>
          <a:sx n="104" d="100"/>
          <a:sy n="104" d="100"/>
        </p:scale>
        <p:origin x="126" y="15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 orient="horz" pos="2909"/>
        <p:guide orient="horz" pos="2976"/>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83" cy="469745"/>
          </a:xfrm>
          <a:prstGeom prst="rect">
            <a:avLst/>
          </a:prstGeom>
        </p:spPr>
        <p:txBody>
          <a:bodyPr vert="horz" lIns="94575" tIns="47288" rIns="94575" bIns="47288"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4022486" y="0"/>
            <a:ext cx="3078383" cy="469745"/>
          </a:xfrm>
          <a:prstGeom prst="rect">
            <a:avLst/>
          </a:prstGeom>
        </p:spPr>
        <p:txBody>
          <a:bodyPr vert="horz" lIns="94575" tIns="47288" rIns="94575" bIns="47288" rtlCol="0"/>
          <a:lstStyle>
            <a:lvl1pPr algn="r">
              <a:defRPr sz="1200">
                <a:latin typeface="Arial" charset="0"/>
                <a:cs typeface="+mn-cs"/>
              </a:defRPr>
            </a:lvl1pPr>
          </a:lstStyle>
          <a:p>
            <a:pPr>
              <a:defRPr/>
            </a:pPr>
            <a:fld id="{865A7DD1-600C-42FF-9D9D-BFB743C0A4FC}" type="datetimeFigureOut">
              <a:rPr lang="en-US"/>
              <a:pPr>
                <a:defRPr/>
              </a:pPr>
              <a:t>12/12/2023</a:t>
            </a:fld>
            <a:endParaRPr lang="en-US" dirty="0"/>
          </a:p>
        </p:txBody>
      </p:sp>
      <p:sp>
        <p:nvSpPr>
          <p:cNvPr id="4" name="Footer Placeholder 3"/>
          <p:cNvSpPr>
            <a:spLocks noGrp="1"/>
          </p:cNvSpPr>
          <p:nvPr>
            <p:ph type="ftr" sz="quarter" idx="2"/>
          </p:nvPr>
        </p:nvSpPr>
        <p:spPr>
          <a:xfrm>
            <a:off x="1" y="8917127"/>
            <a:ext cx="3078383" cy="469745"/>
          </a:xfrm>
          <a:prstGeom prst="rect">
            <a:avLst/>
          </a:prstGeom>
        </p:spPr>
        <p:txBody>
          <a:bodyPr vert="horz" lIns="94575" tIns="47288" rIns="94575" bIns="47288"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4022486" y="8917127"/>
            <a:ext cx="3078383" cy="469745"/>
          </a:xfrm>
          <a:prstGeom prst="rect">
            <a:avLst/>
          </a:prstGeom>
        </p:spPr>
        <p:txBody>
          <a:bodyPr vert="horz" lIns="94575" tIns="47288" rIns="94575" bIns="47288" rtlCol="0" anchor="b"/>
          <a:lstStyle>
            <a:lvl1pPr algn="r">
              <a:defRPr sz="1200">
                <a:latin typeface="Arial" charset="0"/>
                <a:cs typeface="+mn-cs"/>
              </a:defRPr>
            </a:lvl1pPr>
          </a:lstStyle>
          <a:p>
            <a:pPr>
              <a:defRPr/>
            </a:pPr>
            <a:fld id="{8358C2DD-14E5-490D-A181-3A78FEFD9465}" type="slidenum">
              <a:rPr lang="en-US"/>
              <a:pPr>
                <a:defRPr/>
              </a:pPr>
              <a:t>‹#›</a:t>
            </a:fld>
            <a:endParaRPr lang="en-US" dirty="0"/>
          </a:p>
        </p:txBody>
      </p:sp>
    </p:spTree>
    <p:extLst>
      <p:ext uri="{BB962C8B-B14F-4D97-AF65-F5344CB8AC3E}">
        <p14:creationId xmlns:p14="http://schemas.microsoft.com/office/powerpoint/2010/main" val="1388620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78383" cy="469745"/>
          </a:xfrm>
          <a:prstGeom prst="rect">
            <a:avLst/>
          </a:prstGeom>
          <a:noFill/>
          <a:ln w="9525">
            <a:noFill/>
            <a:miter lim="800000"/>
            <a:headEnd/>
            <a:tailEnd/>
          </a:ln>
          <a:effectLst/>
        </p:spPr>
        <p:txBody>
          <a:bodyPr vert="horz" wrap="square" lIns="94575" tIns="47288" rIns="94575" bIns="47288"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26627" name="Rectangle 3"/>
          <p:cNvSpPr>
            <a:spLocks noGrp="1" noChangeArrowheads="1"/>
          </p:cNvSpPr>
          <p:nvPr>
            <p:ph type="dt" idx="1"/>
          </p:nvPr>
        </p:nvSpPr>
        <p:spPr bwMode="auto">
          <a:xfrm>
            <a:off x="4022486" y="0"/>
            <a:ext cx="3078383" cy="469745"/>
          </a:xfrm>
          <a:prstGeom prst="rect">
            <a:avLst/>
          </a:prstGeom>
          <a:noFill/>
          <a:ln w="9525">
            <a:noFill/>
            <a:miter lim="800000"/>
            <a:headEnd/>
            <a:tailEnd/>
          </a:ln>
          <a:effectLst/>
        </p:spPr>
        <p:txBody>
          <a:bodyPr vert="horz" wrap="square" lIns="94575" tIns="47288" rIns="94575" bIns="47288"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204913" y="703263"/>
            <a:ext cx="4692650" cy="3521075"/>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10891" y="4460168"/>
            <a:ext cx="5680693" cy="4224494"/>
          </a:xfrm>
          <a:prstGeom prst="rect">
            <a:avLst/>
          </a:prstGeom>
          <a:noFill/>
          <a:ln w="9525">
            <a:noFill/>
            <a:miter lim="800000"/>
            <a:headEnd/>
            <a:tailEnd/>
          </a:ln>
          <a:effectLst/>
        </p:spPr>
        <p:txBody>
          <a:bodyPr vert="horz" wrap="square" lIns="94575" tIns="47288" rIns="94575" bIns="472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1" y="8917127"/>
            <a:ext cx="3078383" cy="469745"/>
          </a:xfrm>
          <a:prstGeom prst="rect">
            <a:avLst/>
          </a:prstGeom>
          <a:noFill/>
          <a:ln w="9525">
            <a:noFill/>
            <a:miter lim="800000"/>
            <a:headEnd/>
            <a:tailEnd/>
          </a:ln>
          <a:effectLst/>
        </p:spPr>
        <p:txBody>
          <a:bodyPr vert="horz" wrap="square" lIns="94575" tIns="47288" rIns="94575" bIns="47288"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26631" name="Rectangle 7"/>
          <p:cNvSpPr>
            <a:spLocks noGrp="1" noChangeArrowheads="1"/>
          </p:cNvSpPr>
          <p:nvPr>
            <p:ph type="sldNum" sz="quarter" idx="5"/>
          </p:nvPr>
        </p:nvSpPr>
        <p:spPr bwMode="auto">
          <a:xfrm>
            <a:off x="4022486" y="8917127"/>
            <a:ext cx="3078383" cy="469745"/>
          </a:xfrm>
          <a:prstGeom prst="rect">
            <a:avLst/>
          </a:prstGeom>
          <a:noFill/>
          <a:ln w="9525">
            <a:noFill/>
            <a:miter lim="800000"/>
            <a:headEnd/>
            <a:tailEnd/>
          </a:ln>
          <a:effectLst/>
        </p:spPr>
        <p:txBody>
          <a:bodyPr vert="horz" wrap="square" lIns="94575" tIns="47288" rIns="94575" bIns="47288" numCol="1" anchor="b" anchorCtr="0" compatLnSpc="1">
            <a:prstTxWarp prst="textNoShape">
              <a:avLst/>
            </a:prstTxWarp>
          </a:bodyPr>
          <a:lstStyle>
            <a:lvl1pPr algn="r">
              <a:defRPr sz="1200">
                <a:latin typeface="Arial" charset="0"/>
                <a:cs typeface="+mn-cs"/>
              </a:defRPr>
            </a:lvl1pPr>
          </a:lstStyle>
          <a:p>
            <a:pPr>
              <a:defRPr/>
            </a:pPr>
            <a:fld id="{446037A2-A146-4AFA-A36B-418E91F740ED}" type="slidenum">
              <a:rPr lang="en-US"/>
              <a:pPr>
                <a:defRPr/>
              </a:pPr>
              <a:t>‹#›</a:t>
            </a:fld>
            <a:endParaRPr lang="en-US" dirty="0"/>
          </a:p>
        </p:txBody>
      </p:sp>
    </p:spTree>
    <p:extLst>
      <p:ext uri="{BB962C8B-B14F-4D97-AF65-F5344CB8AC3E}">
        <p14:creationId xmlns:p14="http://schemas.microsoft.com/office/powerpoint/2010/main" val="369388356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5653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11</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202415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12</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80297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13</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744851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16</a:t>
            </a:fld>
            <a:endParaRPr lang="en-US" dirty="0"/>
          </a:p>
        </p:txBody>
      </p:sp>
    </p:spTree>
    <p:extLst>
      <p:ext uri="{BB962C8B-B14F-4D97-AF65-F5344CB8AC3E}">
        <p14:creationId xmlns:p14="http://schemas.microsoft.com/office/powerpoint/2010/main" val="410948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18</a:t>
            </a:fld>
            <a:endParaRPr lang="en-US" dirty="0"/>
          </a:p>
        </p:txBody>
      </p:sp>
    </p:spTree>
    <p:extLst>
      <p:ext uri="{BB962C8B-B14F-4D97-AF65-F5344CB8AC3E}">
        <p14:creationId xmlns:p14="http://schemas.microsoft.com/office/powerpoint/2010/main" val="21888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596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our approach to foster community &amp; support our peers AT THEIR DIRECTION!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attitudes impact our lives – ableism and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Tree>
    <p:extLst>
      <p:ext uri="{BB962C8B-B14F-4D97-AF65-F5344CB8AC3E}">
        <p14:creationId xmlns:p14="http://schemas.microsoft.com/office/powerpoint/2010/main" val="27044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4</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200" dirty="0">
                <a:ea typeface="ＭＳ Ｐゴシック" pitchFamily="34" charset="-128"/>
              </a:rPr>
              <a:t>The IL movement was begun in the late ‘60s and early ’70’s </a:t>
            </a:r>
          </a:p>
          <a:p>
            <a:pPr eaLnBrk="1" hangingPunct="1">
              <a:buFontTx/>
              <a:buChar char="•"/>
            </a:pPr>
            <a:r>
              <a:rPr lang="en-US" altLang="en-US" sz="1200" dirty="0">
                <a:ea typeface="ＭＳ Ｐゴシック" pitchFamily="34" charset="-128"/>
              </a:rPr>
              <a:t>Conceptualized by Ed Roberts of Berkeley CA as a moral imperative, NOT a social services model.  </a:t>
            </a:r>
          </a:p>
          <a:p>
            <a:pPr eaLnBrk="1" hangingPunct="1">
              <a:buFontTx/>
              <a:buChar char="•"/>
            </a:pPr>
            <a:r>
              <a:rPr lang="en-US" altLang="en-US" sz="1200" dirty="0">
                <a:ea typeface="ＭＳ Ｐゴシック" pitchFamily="34" charset="-128"/>
              </a:rPr>
              <a:t>A few centers predated funding through the Rehab Act, like the one in Berkeley CA or Atlantis in CO. Do you know of others?</a:t>
            </a:r>
          </a:p>
          <a:p>
            <a:pPr eaLnBrk="1" hangingPunct="1">
              <a:buFontTx/>
              <a:buChar char="•"/>
            </a:pPr>
            <a:r>
              <a:rPr lang="en-US" altLang="en-US" sz="1200" dirty="0">
                <a:ea typeface="ＭＳ Ｐゴシック" pitchFamily="34" charset="-128"/>
              </a:rPr>
              <a:t>We believe people with disabilities need to be able to exert control over their own lives and decisions affecting their lives.</a:t>
            </a:r>
          </a:p>
          <a:p>
            <a:pPr eaLnBrk="1" hangingPunct="1">
              <a:buFontTx/>
              <a:buChar char="•"/>
            </a:pPr>
            <a:r>
              <a:rPr lang="en-US" altLang="en-US" sz="1200" dirty="0">
                <a:ea typeface="ＭＳ Ｐゴシック" pitchFamily="34" charset="-128"/>
              </a:rPr>
              <a:t>Most centers were developed in the late 70s and early 80s, even into the 90s  as new funds became available through the states and through the Rehabilitation Act.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71234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5</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91032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6</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17103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7</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defRPr/>
            </a:pPr>
            <a:r>
              <a:rPr lang="en-US" altLang="en-US" dirty="0">
                <a:ea typeface="ＭＳ Ｐゴシック" pitchFamily="34" charset="-128"/>
              </a:rPr>
              <a:t>CONTRIBUTING SOCIAL CHANGE MOVEMENTS</a:t>
            </a:r>
          </a:p>
          <a:p>
            <a:pPr eaLnBrk="1" hangingPunct="1">
              <a:buFontTx/>
              <a:buChar char="•"/>
              <a:defRPr/>
            </a:pPr>
            <a:r>
              <a:rPr lang="en-US" altLang="en-US" dirty="0">
                <a:ea typeface="ＭＳ Ｐゴシック" pitchFamily="34" charset="-128"/>
              </a:rPr>
              <a:t>Civil rights movement</a:t>
            </a:r>
          </a:p>
          <a:p>
            <a:pPr eaLnBrk="1" hangingPunct="1">
              <a:buFontTx/>
              <a:buChar char="•"/>
              <a:defRPr/>
            </a:pPr>
            <a:r>
              <a:rPr lang="en-US" altLang="en-US" dirty="0">
                <a:ea typeface="ＭＳ Ｐゴシック" pitchFamily="34" charset="-128"/>
              </a:rPr>
              <a:t>Women’s movement</a:t>
            </a:r>
          </a:p>
          <a:p>
            <a:pPr eaLnBrk="1" hangingPunct="1">
              <a:buFontTx/>
              <a:buChar char="•"/>
              <a:defRPr/>
            </a:pPr>
            <a:r>
              <a:rPr lang="en-US" altLang="en-US" dirty="0">
                <a:ea typeface="ＭＳ Ｐゴシック" pitchFamily="34" charset="-128"/>
              </a:rPr>
              <a:t>Consumerism</a:t>
            </a:r>
          </a:p>
          <a:p>
            <a:pPr eaLnBrk="1" hangingPunct="1">
              <a:buFontTx/>
              <a:buChar char="•"/>
              <a:defRPr/>
            </a:pPr>
            <a:r>
              <a:rPr lang="en-US" altLang="en-US" dirty="0">
                <a:ea typeface="ＭＳ Ｐゴシック" pitchFamily="34" charset="-128"/>
              </a:rPr>
              <a:t>Self-help</a:t>
            </a:r>
          </a:p>
          <a:p>
            <a:pPr eaLnBrk="1" hangingPunct="1">
              <a:buFontTx/>
              <a:buChar char="•"/>
              <a:defRPr/>
            </a:pPr>
            <a:r>
              <a:rPr lang="en-US" altLang="en-US" dirty="0">
                <a:ea typeface="ＭＳ Ｐゴシック" pitchFamily="34" charset="-128"/>
              </a:rPr>
              <a:t>De-medicalization</a:t>
            </a:r>
          </a:p>
          <a:p>
            <a:pPr eaLnBrk="1" hangingPunct="1">
              <a:buFontTx/>
              <a:buChar char="•"/>
              <a:defRPr/>
            </a:pPr>
            <a:r>
              <a:rPr lang="en-US" altLang="en-US" dirty="0">
                <a:ea typeface="ＭＳ Ｐゴシック" pitchFamily="34" charset="-128"/>
              </a:rPr>
              <a:t>De-institutionalization</a:t>
            </a:r>
          </a:p>
          <a:p>
            <a:pPr eaLnBrk="1" hangingPunct="1">
              <a:buFontTx/>
              <a:buChar char="•"/>
              <a:defRPr/>
            </a:pPr>
            <a:r>
              <a:rPr lang="en-US" altLang="en-US" dirty="0">
                <a:ea typeface="ＭＳ Ｐゴシック" pitchFamily="34" charset="-128"/>
              </a:rPr>
              <a:t>LGBTQ+ and intersectionality</a:t>
            </a:r>
          </a:p>
          <a:p>
            <a:pPr marL="0" indent="0" eaLnBrk="1" hangingPunct="1">
              <a:buFont typeface="Arial" pitchFamily="34" charset="0"/>
              <a:buNone/>
              <a:defRPr/>
            </a:pPr>
            <a:r>
              <a:rPr lang="en-US" altLang="en-US" dirty="0">
                <a:ea typeface="ＭＳ Ｐゴシック" pitchFamily="34" charset="-128"/>
              </a:rPr>
              <a:t>What was your first realization of injustice in society?</a:t>
            </a:r>
          </a:p>
          <a:p>
            <a:pPr marL="0" indent="0" eaLnBrk="1" hangingPunct="1">
              <a:buFont typeface="Arial" pitchFamily="34" charset="0"/>
              <a:buNone/>
              <a:defRPr/>
            </a:pPr>
            <a:r>
              <a:rPr lang="en-US" altLang="en-US" dirty="0">
                <a:ea typeface="ＭＳ Ｐゴシック" pitchFamily="34" charset="-128"/>
              </a:rPr>
              <a:t>How do you identify and respond to injustice toward people with disabilities?</a:t>
            </a:r>
          </a:p>
          <a:p>
            <a:pPr marL="0" indent="0" eaLnBrk="1" hangingPunct="1">
              <a:buFont typeface="Arial" pitchFamily="34" charset="0"/>
              <a:buNone/>
              <a:defRPr/>
            </a:pPr>
            <a:endParaRPr lang="en-US" altLang="en-US" dirty="0">
              <a:ea typeface="ＭＳ Ｐゴシック" pitchFamily="34" charset="-128"/>
            </a:endParaRPr>
          </a:p>
          <a:p>
            <a:pPr marL="0" indent="0" eaLnBrk="1" hangingPunct="1">
              <a:buFont typeface="Arial" pitchFamily="34" charset="0"/>
              <a:buNone/>
              <a:defRPr/>
            </a:pPr>
            <a:r>
              <a:rPr lang="en-US" altLang="en-US" dirty="0">
                <a:ea typeface="ＭＳ Ｐゴシック" pitchFamily="34" charset="-128"/>
              </a:rPr>
              <a:t>THOUGHTS ABOUT THE CIVIL RIGHTS MOVEMENT?</a:t>
            </a:r>
          </a:p>
          <a:p>
            <a:r>
              <a:rPr lang="en-US" dirty="0"/>
              <a:t>People with disabilities were not included</a:t>
            </a:r>
          </a:p>
          <a:p>
            <a:r>
              <a:rPr lang="en-US" dirty="0"/>
              <a:t>The law was passed in 1965 – more than fifty years ago.</a:t>
            </a:r>
          </a:p>
          <a:p>
            <a:r>
              <a:rPr lang="en-US" dirty="0"/>
              <a:t>The Americans with Disabilities Act was passed in 1990 – a little over 30 years ago.</a:t>
            </a:r>
          </a:p>
          <a:p>
            <a:r>
              <a:rPr lang="en-US" dirty="0"/>
              <a:t>Do you believe either of these has been fully implemented in society? </a:t>
            </a:r>
          </a:p>
          <a:p>
            <a:r>
              <a:rPr lang="en-US" dirty="0"/>
              <a:t>How are these laws enforced? Good, Bad, Ugly? </a:t>
            </a:r>
          </a:p>
          <a:p>
            <a:pPr marL="0" indent="0" eaLnBrk="1" hangingPunct="1">
              <a:buFont typeface="Arial" pitchFamily="34" charset="0"/>
              <a:buNone/>
              <a:defRPr/>
            </a:pPr>
            <a:endParaRPr lang="en-US" altLang="en-US" dirty="0">
              <a:ea typeface="ＭＳ Ｐゴシック" pitchFamily="34" charset="-128"/>
            </a:endParaRP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85480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8</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GRASSROOTS</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DEFINE DISABILITY / CROSS-DISABABILITY</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DISABILITY LED &amp; DIRECTED</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INTERSECTIONAL</a:t>
            </a:r>
          </a:p>
          <a:p>
            <a:pPr>
              <a:spcBef>
                <a:spcPts val="0"/>
              </a:spcBef>
            </a:pPr>
            <a:r>
              <a:rPr lang="en-US" dirty="0"/>
              <a:t>The disability community has points of intersection with other communities that experience discrimination.</a:t>
            </a:r>
          </a:p>
          <a:p>
            <a:pPr>
              <a:spcBef>
                <a:spcPts val="0"/>
              </a:spcBef>
            </a:pPr>
            <a:r>
              <a:rPr lang="en-US" dirty="0"/>
              <a:t>As a national movement we partner with these other communities. What are some of these?</a:t>
            </a:r>
          </a:p>
          <a:p>
            <a:pPr>
              <a:spcBef>
                <a:spcPts val="0"/>
              </a:spcBef>
            </a:pPr>
            <a:r>
              <a:rPr lang="en-US" dirty="0"/>
              <a:t>We recognize that many people are a part of more than one community.</a:t>
            </a:r>
          </a:p>
          <a:p>
            <a:pPr>
              <a:spcBef>
                <a:spcPts val="0"/>
              </a:spcBef>
            </a:pPr>
            <a:r>
              <a:rPr lang="en-US" dirty="0"/>
              <a:t>How do you encourage the disability community to work together and speak out against any injustice in the community at large?</a:t>
            </a:r>
          </a:p>
          <a:p>
            <a:pPr>
              <a:spcBef>
                <a:spcPts val="0"/>
              </a:spcBef>
            </a:pPr>
            <a:r>
              <a:rPr lang="en-US" dirty="0"/>
              <a:t>Are you aware of the any ADAPT* actions around health care? What did you think about them? Do you know anyone who participated directly?</a:t>
            </a:r>
          </a:p>
          <a:p>
            <a:pPr marL="0" indent="0">
              <a:spcBef>
                <a:spcPts val="0"/>
              </a:spcBef>
              <a:buNone/>
            </a:pPr>
            <a:r>
              <a:rPr lang="en-US" sz="1000" dirty="0"/>
              <a:t>*Disability Rights are Civil Rights, ADAPT.org</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ROOTED IN ADVOCACY</a:t>
            </a:r>
          </a:p>
        </p:txBody>
      </p:sp>
    </p:spTree>
    <p:extLst>
      <p:ext uri="{BB962C8B-B14F-4D97-AF65-F5344CB8AC3E}">
        <p14:creationId xmlns:p14="http://schemas.microsoft.com/office/powerpoint/2010/main" val="1222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10</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Dignity of Risk Term </a:t>
            </a:r>
          </a:p>
        </p:txBody>
      </p:sp>
    </p:spTree>
    <p:extLst>
      <p:ext uri="{BB962C8B-B14F-4D97-AF65-F5344CB8AC3E}">
        <p14:creationId xmlns:p14="http://schemas.microsoft.com/office/powerpoint/2010/main" val="358774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xfrm>
            <a:off x="6477000" y="6248400"/>
            <a:ext cx="2362200" cy="244475"/>
          </a:xfrm>
          <a:ln/>
        </p:spPr>
        <p:txBody>
          <a:bodyPr/>
          <a:lstStyle>
            <a:lvl1pPr>
              <a:defRPr sz="1200"/>
            </a:lvl1pPr>
          </a:lstStyle>
          <a:p>
            <a:pPr>
              <a:defRPr/>
            </a:pPr>
            <a:fld id="{C7C8ACA3-9F92-4AD5-9E39-716CB6917A7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5029200"/>
          </a:xfrm>
        </p:spPr>
        <p:txBody>
          <a:bodyPr/>
          <a:lstStyle>
            <a:lvl1pPr>
              <a:defRPr sz="2600"/>
            </a:lvl1pPr>
            <a:lvl2pPr>
              <a:defRPr sz="24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477000" y="6172200"/>
            <a:ext cx="2362200" cy="244475"/>
          </a:xfrm>
          <a:ln/>
        </p:spPr>
        <p:txBody>
          <a:bodyPr/>
          <a:lstStyle>
            <a:lvl1pPr>
              <a:defRPr sz="1200"/>
            </a:lvl1pPr>
          </a:lstStyle>
          <a:p>
            <a:pPr>
              <a:defRPr/>
            </a:pPr>
            <a:fld id="{F2DF5F09-D78D-44DB-A338-E90D23C46220}" type="slidenum">
              <a:rPr lang="en-US" smtClean="0"/>
              <a:pPr>
                <a:defRPr/>
              </a:pPr>
              <a:t>‹#›</a:t>
            </a:fld>
            <a:endParaRPr lang="en-US" dirty="0"/>
          </a:p>
        </p:txBody>
      </p:sp>
      <p:sp>
        <p:nvSpPr>
          <p:cNvPr id="2" name="Title 1"/>
          <p:cNvSpPr>
            <a:spLocks noGrp="1"/>
          </p:cNvSpPr>
          <p:nvPr>
            <p:ph type="title"/>
          </p:nvPr>
        </p:nvSpPr>
        <p:spPr>
          <a:xfrm>
            <a:off x="228600" y="274638"/>
            <a:ext cx="7696200" cy="792162"/>
          </a:xfrm>
        </p:spPr>
        <p:txBody>
          <a:bodyPr/>
          <a:lstStyle>
            <a:lvl1pPr>
              <a:defRPr>
                <a:solidFill>
                  <a:schemeClr val="accent2"/>
                </a:solidFill>
              </a:defRPr>
            </a:lvl1p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6477000" y="6324600"/>
            <a:ext cx="2362200" cy="244475"/>
          </a:xfrm>
          <a:ln/>
        </p:spPr>
        <p:txBody>
          <a:bodyPr/>
          <a:lstStyle>
            <a:lvl1pPr>
              <a:defRPr sz="1200"/>
            </a:lvl1pPr>
          </a:lstStyle>
          <a:p>
            <a:pPr>
              <a:defRPr/>
            </a:pPr>
            <a:fld id="{4CF5312C-8747-4F3B-BF17-2BCC2CA352B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6477000" y="6324600"/>
            <a:ext cx="2362200" cy="244475"/>
          </a:xfrm>
          <a:ln/>
        </p:spPr>
        <p:txBody>
          <a:bodyPr/>
          <a:lstStyle>
            <a:lvl1pPr>
              <a:defRPr sz="1200"/>
            </a:lvl1pPr>
          </a:lstStyle>
          <a:p>
            <a:pPr>
              <a:defRPr/>
            </a:pPr>
            <a:fld id="{F42DF3E2-0175-464B-95E4-5D6CFE698002}"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9FA63F1-7645-4F48-9FA4-1DA2E064BD65}" type="slidenum">
              <a:rPr lang="en-US" smtClean="0"/>
              <a:pPr/>
              <a:t>‹#›</a:t>
            </a:fld>
            <a:endParaRPr lang="en-US" dirty="0"/>
          </a:p>
        </p:txBody>
      </p:sp>
    </p:spTree>
    <p:extLst>
      <p:ext uri="{BB962C8B-B14F-4D97-AF65-F5344CB8AC3E}">
        <p14:creationId xmlns:p14="http://schemas.microsoft.com/office/powerpoint/2010/main" val="549826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74638"/>
            <a:ext cx="84582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19200"/>
            <a:ext cx="8610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477000" y="6324600"/>
            <a:ext cx="2362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Arial" charset="0"/>
                <a:cs typeface="+mn-cs"/>
              </a:defRPr>
            </a:lvl1pPr>
          </a:lstStyle>
          <a:p>
            <a:pPr>
              <a:defRPr/>
            </a:pPr>
            <a:fld id="{124CDB12-2334-4149-9ED6-145DE69D84D2}" type="slidenum">
              <a:rPr lang="en-US" smtClean="0"/>
              <a:pPr>
                <a:defRPr/>
              </a:pPr>
              <a:t>‹#›</a:t>
            </a:fld>
            <a:endParaRPr lang="en-US" dirty="0"/>
          </a:p>
        </p:txBody>
      </p:sp>
      <p:sp>
        <p:nvSpPr>
          <p:cNvPr id="2" name="Rectangle 9"/>
          <p:cNvSpPr>
            <a:spLocks noChangeArrowheads="1"/>
          </p:cNvSpPr>
          <p:nvPr userDrawn="1"/>
        </p:nvSpPr>
        <p:spPr bwMode="auto">
          <a:xfrm>
            <a:off x="228600" y="6324600"/>
            <a:ext cx="4572000" cy="200055"/>
          </a:xfrm>
          <a:prstGeom prst="rect">
            <a:avLst/>
          </a:prstGeom>
          <a:noFill/>
          <a:ln>
            <a:noFill/>
          </a:ln>
        </p:spPr>
        <p:txBody>
          <a:bodyPr>
            <a:spAutoFit/>
          </a:bodyPr>
          <a:lstStyle/>
          <a:p>
            <a:pPr>
              <a:defRPr/>
            </a:pPr>
            <a:r>
              <a:rPr lang="en-US" sz="700" b="1" dirty="0">
                <a:latin typeface="Arial" pitchFamily="34" charset="0"/>
                <a:cs typeface="+mn-cs"/>
              </a:rPr>
              <a:t>IL-NET, a project of ILRU – Independent Living Research Utilization</a:t>
            </a:r>
          </a:p>
        </p:txBody>
      </p:sp>
      <p:pic>
        <p:nvPicPr>
          <p:cNvPr id="6" name="Picture 5" descr="ilru logo - red block letters ilru lowercase with blue eyebrow swoosh abov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24800" y="122238"/>
            <a:ext cx="1088994" cy="62919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6" r:id="rId3"/>
    <p:sldLayoutId id="2147483654" r:id="rId4"/>
    <p:sldLayoutId id="2147483662" r:id="rId5"/>
  </p:sldLayoutIdLst>
  <p:hf hdr="0" ftr="0" dt="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2pPr>
      <a:lvl3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3pPr>
      <a:lvl4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4pPr>
      <a:lvl5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HSMXrWk2yHE" TargetMode="External"/><Relationship Id="rId3" Type="http://schemas.openxmlformats.org/officeDocument/2006/relationships/hyperlink" Target="https://www.youtube.com/watch?v=o3mqgrmKz7s" TargetMode="External"/><Relationship Id="rId7" Type="http://schemas.openxmlformats.org/officeDocument/2006/relationships/hyperlink" Target="https://www.youtube.com/watch?v=ABFpTRlJUu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watch?v=54sxGGArMIk" TargetMode="External"/><Relationship Id="rId11" Type="http://schemas.openxmlformats.org/officeDocument/2006/relationships/hyperlink" Target="http://www.ilru.org/il-history-and-philosophy-orientation-for-il-staff" TargetMode="External"/><Relationship Id="rId5" Type="http://schemas.openxmlformats.org/officeDocument/2006/relationships/hyperlink" Target="https://www.youtube.com/watch?v=hx30dRH4-6c" TargetMode="External"/><Relationship Id="rId10" Type="http://schemas.openxmlformats.org/officeDocument/2006/relationships/hyperlink" Target="http://www.youtube.com/watch?v=WTO2vn0dkaU" TargetMode="External"/><Relationship Id="rId4" Type="http://schemas.openxmlformats.org/officeDocument/2006/relationships/hyperlink" Target="http://mn.gov/mnddc/ed-roberts/sixtyMinutes.html" TargetMode="External"/><Relationship Id="rId9" Type="http://schemas.openxmlformats.org/officeDocument/2006/relationships/hyperlink" Target="https://www.youtube.com/watch?v=j75aRfLsH2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amber@disability-revolution.com" TargetMode="External"/><Relationship Id="rId2" Type="http://schemas.openxmlformats.org/officeDocument/2006/relationships/hyperlink" Target="mailto:Paulamcelwee.ilru@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e create opportunities for independence for people with disabilities through research, education, and consultation.  ilru logo in block red letters with blue eyebrow swoosh above and below Independent Living Research utilization. www.ilru.or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793" y="859730"/>
            <a:ext cx="7352413" cy="5486876"/>
          </a:xfrm>
          <a:prstGeom prst="rect">
            <a:avLst/>
          </a:prstGeom>
        </p:spPr>
      </p:pic>
      <p:sp>
        <p:nvSpPr>
          <p:cNvPr id="7" name="Title 6"/>
          <p:cNvSpPr>
            <a:spLocks noGrp="1"/>
          </p:cNvSpPr>
          <p:nvPr>
            <p:ph type="title"/>
          </p:nvPr>
        </p:nvSpPr>
        <p:spPr>
          <a:xfrm>
            <a:off x="143793" y="85942"/>
            <a:ext cx="8855064" cy="367396"/>
          </a:xfrm>
        </p:spPr>
        <p:txBody>
          <a:bodyPr>
            <a:noAutofit/>
          </a:bodyPr>
          <a:lstStyle/>
          <a:p>
            <a:pPr algn="ctr"/>
            <a:r>
              <a:rPr lang="en-US" sz="1600" dirty="0">
                <a:solidFill>
                  <a:schemeClr val="accent2"/>
                </a:solidFill>
              </a:rPr>
              <a:t>Independent Living Research Utilization</a:t>
            </a: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1</a:t>
            </a:fld>
            <a:endParaRPr lang="en-US" dirty="0"/>
          </a:p>
        </p:txBody>
      </p:sp>
    </p:spTree>
    <p:extLst>
      <p:ext uri="{BB962C8B-B14F-4D97-AF65-F5344CB8AC3E}">
        <p14:creationId xmlns:p14="http://schemas.microsoft.com/office/powerpoint/2010/main" val="3218908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BC00611-026B-F423-BC35-C3BB144B975A}"/>
              </a:ext>
            </a:extLst>
          </p:cNvPr>
          <p:cNvSpPr>
            <a:spLocks noGrp="1" noChangeArrowheads="1"/>
          </p:cNvSpPr>
          <p:nvPr>
            <p:ph type="title"/>
          </p:nvPr>
        </p:nvSpPr>
        <p:spPr>
          <a:xfrm>
            <a:off x="228600" y="274638"/>
            <a:ext cx="8458200" cy="792162"/>
          </a:xfrm>
        </p:spPr>
        <p:txBody>
          <a:bodyPr wrap="square" anchor="ctr">
            <a:normAutofit/>
          </a:bodyPr>
          <a:lstStyle/>
          <a:p>
            <a:pPr eaLnBrk="1" hangingPunct="1">
              <a:defRPr/>
            </a:pPr>
            <a:r>
              <a:rPr lang="en-US" dirty="0"/>
              <a:t>Independent Living Philosophy</a:t>
            </a:r>
          </a:p>
        </p:txBody>
      </p:sp>
      <p:sp>
        <p:nvSpPr>
          <p:cNvPr id="17411" name="Rectangle 3">
            <a:extLst>
              <a:ext uri="{FF2B5EF4-FFF2-40B4-BE49-F238E27FC236}">
                <a16:creationId xmlns:a16="http://schemas.microsoft.com/office/drawing/2014/main" id="{484974AA-CBF0-3702-F452-88E253CFF8A3}"/>
              </a:ext>
            </a:extLst>
          </p:cNvPr>
          <p:cNvSpPr>
            <a:spLocks noGrp="1" noChangeArrowheads="1"/>
          </p:cNvSpPr>
          <p:nvPr>
            <p:ph sz="half" idx="1"/>
          </p:nvPr>
        </p:nvSpPr>
        <p:spPr>
          <a:xfrm>
            <a:off x="358814" y="1172900"/>
            <a:ext cx="8657864" cy="4915382"/>
          </a:xfrm>
        </p:spPr>
        <p:txBody>
          <a:bodyPr wrap="square" anchor="t">
            <a:normAutofit fontScale="92500" lnSpcReduction="20000"/>
          </a:bodyPr>
          <a:lstStyle/>
          <a:p>
            <a:pPr marL="0" indent="0">
              <a:buNone/>
            </a:pPr>
            <a:r>
              <a:rPr lang="en-US" dirty="0"/>
              <a:t>The philosophy emphasizes: </a:t>
            </a:r>
          </a:p>
          <a:p>
            <a:pPr marL="0" indent="0">
              <a:buNone/>
            </a:pPr>
            <a:endParaRPr lang="en-US" sz="1200" dirty="0"/>
          </a:p>
          <a:p>
            <a:r>
              <a:rPr lang="en-US" b="1" i="1" dirty="0"/>
              <a:t>Control</a:t>
            </a:r>
            <a:r>
              <a:rPr lang="en-US" dirty="0"/>
              <a:t> and </a:t>
            </a:r>
            <a:r>
              <a:rPr lang="en-US" b="1" i="1" dirty="0"/>
              <a:t>choice </a:t>
            </a:r>
            <a:r>
              <a:rPr lang="en-US" dirty="0"/>
              <a:t>and the right to lead / direct our lives as we see fit – We’re the experts!</a:t>
            </a:r>
          </a:p>
          <a:p>
            <a:r>
              <a:rPr lang="en-US" dirty="0"/>
              <a:t>Interdependence (NOT Independence)</a:t>
            </a:r>
          </a:p>
          <a:p>
            <a:r>
              <a:rPr lang="en-US" dirty="0"/>
              <a:t>Disability is a natural part of life</a:t>
            </a:r>
          </a:p>
          <a:p>
            <a:r>
              <a:rPr lang="en-US" dirty="0"/>
              <a:t>The right to succeed AND fail (learn)</a:t>
            </a:r>
          </a:p>
          <a:p>
            <a:r>
              <a:rPr lang="en-US" dirty="0"/>
              <a:t>The right to live &amp; THRIVE in our homes and communities</a:t>
            </a:r>
          </a:p>
          <a:p>
            <a:r>
              <a:rPr lang="en-US" dirty="0"/>
              <a:t>Demedicalization &amp; Deprofessionalization (of support)</a:t>
            </a:r>
          </a:p>
          <a:p>
            <a:r>
              <a:rPr lang="en-US" b="1" i="1" dirty="0"/>
              <a:t>Significant</a:t>
            </a:r>
            <a:r>
              <a:rPr lang="en-US" dirty="0"/>
              <a:t> Disability</a:t>
            </a:r>
          </a:p>
          <a:p>
            <a:pPr marL="0" indent="0">
              <a:buNone/>
            </a:pPr>
            <a:endParaRPr lang="en-US" sz="2200" dirty="0"/>
          </a:p>
          <a:p>
            <a:pPr marL="0" indent="0" algn="ctr">
              <a:buNone/>
            </a:pPr>
            <a:r>
              <a:rPr lang="en-US" b="1" dirty="0"/>
              <a:t>What else does our philosophy emphasize? </a:t>
            </a:r>
          </a:p>
          <a:p>
            <a:pPr marL="0" indent="0" algn="ctr" eaLnBrk="1" hangingPunct="1">
              <a:buNone/>
            </a:pPr>
            <a:endParaRPr lang="en-US" altLang="en-US" dirty="0"/>
          </a:p>
        </p:txBody>
      </p:sp>
      <p:sp>
        <p:nvSpPr>
          <p:cNvPr id="17416" name="Slide Number Placeholder 4">
            <a:extLst>
              <a:ext uri="{FF2B5EF4-FFF2-40B4-BE49-F238E27FC236}">
                <a16:creationId xmlns:a16="http://schemas.microsoft.com/office/drawing/2014/main" id="{852B98F2-4AC3-525E-D9E1-463534EDDC0C}"/>
              </a:ext>
            </a:extLst>
          </p:cNvPr>
          <p:cNvSpPr>
            <a:spLocks noGrp="1"/>
          </p:cNvSpPr>
          <p:nvPr>
            <p:ph type="sldNum" sz="quarter" idx="10"/>
          </p:nvPr>
        </p:nvSpPr>
        <p:spPr>
          <a:xfrm>
            <a:off x="6477000" y="6324600"/>
            <a:ext cx="2362200" cy="244475"/>
          </a:xfrm>
        </p:spPr>
        <p:txBody>
          <a:bodyPr/>
          <a:lstStyle/>
          <a:p>
            <a:pPr>
              <a:spcAft>
                <a:spcPts val="600"/>
              </a:spcAft>
              <a:defRPr/>
            </a:pPr>
            <a:fld id="{4CF5312C-8747-4F3B-BF17-2BCC2CA352BE}" type="slidenum">
              <a:rPr lang="en-US" smtClean="0"/>
              <a:pPr>
                <a:spcAft>
                  <a:spcPts val="600"/>
                </a:spcAft>
                <a:defRPr/>
              </a:pPr>
              <a:t>10</a:t>
            </a:fld>
            <a:endParaRPr lang="en-US" dirty="0"/>
          </a:p>
        </p:txBody>
      </p:sp>
    </p:spTree>
    <p:extLst>
      <p:ext uri="{BB962C8B-B14F-4D97-AF65-F5344CB8AC3E}">
        <p14:creationId xmlns:p14="http://schemas.microsoft.com/office/powerpoint/2010/main" val="72983795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320232"/>
            <a:ext cx="8707056" cy="914400"/>
          </a:xfrm>
        </p:spPr>
        <p:txBody>
          <a:bodyPr/>
          <a:lstStyle/>
          <a:p>
            <a:pPr eaLnBrk="1" hangingPunct="1">
              <a:defRPr/>
            </a:pPr>
            <a:r>
              <a:rPr lang="en-US" dirty="0"/>
              <a:t>What Independent Living IS </a:t>
            </a:r>
            <a:r>
              <a:rPr lang="en-US" u="sng" dirty="0"/>
              <a:t>NOT</a:t>
            </a:r>
            <a:r>
              <a:rPr lang="en-US" dirty="0"/>
              <a:t>!</a:t>
            </a:r>
            <a:endParaRPr lang="en-US" dirty="0">
              <a:solidFill>
                <a:srgbClr val="FF0000"/>
              </a:solidFill>
            </a:endParaRPr>
          </a:p>
        </p:txBody>
      </p:sp>
      <p:sp>
        <p:nvSpPr>
          <p:cNvPr id="17411" name="Rectangle 3"/>
          <p:cNvSpPr>
            <a:spLocks noGrp="1" noChangeArrowheads="1"/>
          </p:cNvSpPr>
          <p:nvPr>
            <p:ph type="body" idx="1"/>
          </p:nvPr>
        </p:nvSpPr>
        <p:spPr>
          <a:xfrm>
            <a:off x="376084" y="1234632"/>
            <a:ext cx="8539316" cy="4800600"/>
          </a:xfrm>
        </p:spPr>
        <p:txBody>
          <a:bodyPr/>
          <a:lstStyle/>
          <a:p>
            <a:r>
              <a:rPr lang="en-US" sz="2400" dirty="0"/>
              <a:t>Places to live and receive care</a:t>
            </a:r>
          </a:p>
          <a:p>
            <a:r>
              <a:rPr lang="en-US" sz="2400" dirty="0"/>
              <a:t>Sheltered workshops</a:t>
            </a:r>
          </a:p>
          <a:p>
            <a:r>
              <a:rPr lang="en-US" sz="2400" dirty="0"/>
              <a:t>Led, Controlled, Directed by </a:t>
            </a:r>
            <a:r>
              <a:rPr lang="en-US" sz="2400" b="1" dirty="0"/>
              <a:t>NON-DISABLED</a:t>
            </a:r>
            <a:r>
              <a:rPr lang="en-US" sz="2400" dirty="0"/>
              <a:t> individuals (includes Executive Directors &amp; Boards)</a:t>
            </a:r>
          </a:p>
          <a:p>
            <a:r>
              <a:rPr lang="en-US" sz="2400" dirty="0"/>
              <a:t>Social Service Providers</a:t>
            </a:r>
          </a:p>
          <a:p>
            <a:r>
              <a:rPr lang="en-US" sz="2400" dirty="0"/>
              <a:t>Professional Guardians or Representative Payees</a:t>
            </a:r>
          </a:p>
          <a:p>
            <a:r>
              <a:rPr lang="en-US" sz="2400" dirty="0"/>
              <a:t>Focus / Emphasis on Physical Disability ONLY</a:t>
            </a:r>
          </a:p>
          <a:p>
            <a:r>
              <a:rPr lang="en-US" sz="2400" dirty="0"/>
              <a:t>Day “Care” or “Activity” Centers / Programs</a:t>
            </a:r>
          </a:p>
          <a:p>
            <a:r>
              <a:rPr lang="en-US" sz="2400" dirty="0"/>
              <a:t>Inaccessible for ANY disability / chronic or aging condition</a:t>
            </a:r>
          </a:p>
          <a:p>
            <a:pPr marL="0" indent="0">
              <a:buNone/>
            </a:pPr>
            <a:endParaRPr lang="en-US" sz="1200" dirty="0"/>
          </a:p>
          <a:p>
            <a:pPr marL="0" indent="0" algn="ctr">
              <a:buNone/>
            </a:pPr>
            <a:r>
              <a:rPr lang="en-US" sz="2400" b="1" dirty="0"/>
              <a:t>We MUST do a better job at recognizing &amp; halting the assimilation, mission creep, and co-opting of IL!</a:t>
            </a:r>
          </a:p>
          <a:p>
            <a:endParaRPr lang="en-US" sz="2400" dirty="0"/>
          </a:p>
          <a:p>
            <a:pPr marL="0" indent="0" algn="ctr" eaLnBrk="1" hangingPunct="1">
              <a:buNone/>
            </a:pPr>
            <a:endParaRPr lang="en-US" altLang="en-US" sz="2400" dirty="0">
              <a:ea typeface="ＭＳ Ｐゴシック" pitchFamily="34" charset="-128"/>
            </a:endParaRPr>
          </a:p>
        </p:txBody>
      </p:sp>
    </p:spTree>
    <p:extLst>
      <p:ext uri="{BB962C8B-B14F-4D97-AF65-F5344CB8AC3E}">
        <p14:creationId xmlns:p14="http://schemas.microsoft.com/office/powerpoint/2010/main" val="3923864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BC00611-026B-F423-BC35-C3BB144B975A}"/>
              </a:ext>
            </a:extLst>
          </p:cNvPr>
          <p:cNvSpPr>
            <a:spLocks noGrp="1" noChangeArrowheads="1"/>
          </p:cNvSpPr>
          <p:nvPr>
            <p:ph type="title"/>
          </p:nvPr>
        </p:nvSpPr>
        <p:spPr>
          <a:xfrm>
            <a:off x="228600" y="274638"/>
            <a:ext cx="8458200" cy="792162"/>
          </a:xfrm>
        </p:spPr>
        <p:txBody>
          <a:bodyPr wrap="square" anchor="ctr">
            <a:normAutofit/>
          </a:bodyPr>
          <a:lstStyle/>
          <a:p>
            <a:pPr eaLnBrk="1" hangingPunct="1">
              <a:defRPr/>
            </a:pPr>
            <a:r>
              <a:rPr lang="en-US" dirty="0"/>
              <a:t>10 Principles / Tenets of the IL Philosophy</a:t>
            </a:r>
          </a:p>
        </p:txBody>
      </p:sp>
      <p:sp>
        <p:nvSpPr>
          <p:cNvPr id="17411" name="Rectangle 3">
            <a:extLst>
              <a:ext uri="{FF2B5EF4-FFF2-40B4-BE49-F238E27FC236}">
                <a16:creationId xmlns:a16="http://schemas.microsoft.com/office/drawing/2014/main" id="{484974AA-CBF0-3702-F452-88E253CFF8A3}"/>
              </a:ext>
            </a:extLst>
          </p:cNvPr>
          <p:cNvSpPr>
            <a:spLocks noGrp="1" noChangeArrowheads="1"/>
          </p:cNvSpPr>
          <p:nvPr>
            <p:ph sz="half" idx="1"/>
          </p:nvPr>
        </p:nvSpPr>
        <p:spPr>
          <a:xfrm>
            <a:off x="358814" y="1305635"/>
            <a:ext cx="8657864" cy="4915382"/>
          </a:xfrm>
        </p:spPr>
        <p:txBody>
          <a:bodyPr wrap="square" anchor="t">
            <a:noAutofit/>
          </a:bodyPr>
          <a:lstStyle/>
          <a:p>
            <a:pPr marR="0">
              <a:buFont typeface="+mj-lt"/>
              <a:buAutoNum type="arabicPeriod"/>
            </a:pPr>
            <a:r>
              <a:rPr lang="en-US" sz="1800" b="1" dirty="0">
                <a:solidFill>
                  <a:srgbClr val="000000"/>
                </a:solidFill>
                <a:effectLst/>
                <a:latin typeface="Montserrat" pitchFamily="2" charset="77"/>
                <a:ea typeface="Times New Roman" panose="02020603050405020304" pitchFamily="18" charset="0"/>
              </a:rPr>
              <a:t>Civil Rights</a:t>
            </a:r>
            <a:r>
              <a:rPr lang="en-US" sz="1800" dirty="0">
                <a:solidFill>
                  <a:srgbClr val="000000"/>
                </a:solidFill>
                <a:effectLst/>
                <a:latin typeface="Montserrat" pitchFamily="2" charset="77"/>
                <a:ea typeface="Times New Roman" panose="02020603050405020304" pitchFamily="18" charset="0"/>
              </a:rPr>
              <a:t> – equality, equity and opportunities for </a:t>
            </a:r>
            <a:r>
              <a:rPr lang="en-US" sz="1800" dirty="0">
                <a:solidFill>
                  <a:srgbClr val="000000"/>
                </a:solidFill>
                <a:latin typeface="Montserrat" pitchFamily="2" charset="77"/>
                <a:ea typeface="Times New Roman" panose="02020603050405020304" pitchFamily="18" charset="0"/>
              </a:rPr>
              <a:t>ALL</a:t>
            </a:r>
            <a:r>
              <a:rPr lang="en-US" sz="1800" dirty="0">
                <a:solidFill>
                  <a:srgbClr val="000000"/>
                </a:solidFill>
                <a:effectLst/>
                <a:latin typeface="Montserrat" pitchFamily="2" charset="77"/>
                <a:ea typeface="Times New Roman" panose="02020603050405020304" pitchFamily="18" charset="0"/>
              </a:rPr>
              <a:t>, no segregation or exclusion by disability-type, stereotypes, race, ethnicity,  sexual identity, religion, etc. </a:t>
            </a:r>
          </a:p>
          <a:p>
            <a:pPr marR="0">
              <a:buFont typeface="+mj-lt"/>
              <a:buAutoNum type="arabicPeriod"/>
            </a:pPr>
            <a:r>
              <a:rPr lang="en-US" sz="1800" b="1" dirty="0">
                <a:solidFill>
                  <a:srgbClr val="000000"/>
                </a:solidFill>
                <a:effectLst/>
                <a:latin typeface="Montserrat" pitchFamily="2" charset="77"/>
                <a:ea typeface="Times New Roman" panose="02020603050405020304" pitchFamily="18" charset="0"/>
              </a:rPr>
              <a:t>Consumerism</a:t>
            </a:r>
            <a:r>
              <a:rPr lang="en-US" sz="1800" dirty="0">
                <a:solidFill>
                  <a:srgbClr val="000000"/>
                </a:solidFill>
                <a:effectLst/>
                <a:latin typeface="Montserrat" pitchFamily="2" charset="77"/>
                <a:ea typeface="Times New Roman" panose="02020603050405020304" pitchFamily="18" charset="0"/>
              </a:rPr>
              <a:t> – a person (“consumer” or “customer”) using or </a:t>
            </a:r>
            <a:r>
              <a:rPr lang="en-US" sz="1800" dirty="0">
                <a:solidFill>
                  <a:srgbClr val="000000"/>
                </a:solidFill>
                <a:latin typeface="Montserrat" pitchFamily="2" charset="77"/>
                <a:ea typeface="Times New Roman" panose="02020603050405020304" pitchFamily="18" charset="0"/>
              </a:rPr>
              <a:t>purchasing </a:t>
            </a:r>
            <a:r>
              <a:rPr lang="en-US" sz="1800" dirty="0">
                <a:solidFill>
                  <a:srgbClr val="000000"/>
                </a:solidFill>
                <a:effectLst/>
                <a:latin typeface="Montserrat" pitchFamily="2" charset="77"/>
                <a:ea typeface="Times New Roman" panose="02020603050405020304" pitchFamily="18" charset="0"/>
              </a:rPr>
              <a:t>a service </a:t>
            </a:r>
            <a:r>
              <a:rPr lang="en-US" sz="1800" dirty="0">
                <a:solidFill>
                  <a:srgbClr val="000000"/>
                </a:solidFill>
                <a:latin typeface="Montserrat" pitchFamily="2" charset="77"/>
                <a:ea typeface="Times New Roman" panose="02020603050405020304" pitchFamily="18" charset="0"/>
              </a:rPr>
              <a:t>or </a:t>
            </a:r>
            <a:r>
              <a:rPr lang="en-US" sz="1800" dirty="0">
                <a:solidFill>
                  <a:srgbClr val="000000"/>
                </a:solidFill>
                <a:effectLst/>
                <a:latin typeface="Montserrat" pitchFamily="2" charset="77"/>
                <a:ea typeface="Times New Roman" panose="02020603050405020304" pitchFamily="18" charset="0"/>
              </a:rPr>
              <a:t>product controls and decides what is best for him / her / them</a:t>
            </a:r>
            <a:endParaRPr lang="en-US" sz="1800" dirty="0">
              <a:latin typeface="Times New Roman" panose="02020603050405020304" pitchFamily="18" charset="0"/>
              <a:ea typeface="Times New Roman" panose="02020603050405020304" pitchFamily="18" charset="0"/>
            </a:endParaRPr>
          </a:p>
          <a:p>
            <a:pPr marR="0">
              <a:buFont typeface="+mj-lt"/>
              <a:buAutoNum type="arabicPeriod"/>
            </a:pPr>
            <a:r>
              <a:rPr lang="en-US" sz="1800" b="1" dirty="0">
                <a:solidFill>
                  <a:srgbClr val="000000"/>
                </a:solidFill>
                <a:effectLst/>
                <a:latin typeface="Montserrat" pitchFamily="2" charset="77"/>
                <a:ea typeface="Times New Roman" panose="02020603050405020304" pitchFamily="18" charset="0"/>
              </a:rPr>
              <a:t>De-institutionalization</a:t>
            </a:r>
            <a:r>
              <a:rPr lang="en-US" sz="1800" dirty="0">
                <a:solidFill>
                  <a:srgbClr val="000000"/>
                </a:solidFill>
                <a:effectLst/>
                <a:latin typeface="Montserrat" pitchFamily="2" charset="77"/>
                <a:ea typeface="Times New Roman" panose="02020603050405020304" pitchFamily="18" charset="0"/>
              </a:rPr>
              <a:t> – </a:t>
            </a:r>
            <a:r>
              <a:rPr lang="en-US" sz="1800" dirty="0">
                <a:solidFill>
                  <a:srgbClr val="000000"/>
                </a:solidFill>
                <a:latin typeface="Montserrat" pitchFamily="2" charset="77"/>
                <a:ea typeface="Times New Roman" panose="02020603050405020304" pitchFamily="18" charset="0"/>
              </a:rPr>
              <a:t>NO </a:t>
            </a:r>
            <a:r>
              <a:rPr lang="en-US" sz="1800" dirty="0">
                <a:solidFill>
                  <a:srgbClr val="000000"/>
                </a:solidFill>
                <a:effectLst/>
                <a:latin typeface="Montserrat" pitchFamily="2" charset="77"/>
                <a:ea typeface="Times New Roman" panose="02020603050405020304" pitchFamily="18" charset="0"/>
              </a:rPr>
              <a:t>person shall be institutionalized on the basis of disability, age, and / or chronic health conditions</a:t>
            </a:r>
            <a:endParaRPr lang="en-US" sz="1800" dirty="0">
              <a:latin typeface="Times New Roman" panose="02020603050405020304" pitchFamily="18" charset="0"/>
              <a:ea typeface="Times New Roman" panose="02020603050405020304" pitchFamily="18" charset="0"/>
            </a:endParaRPr>
          </a:p>
          <a:p>
            <a:pPr marR="0">
              <a:buFont typeface="+mj-lt"/>
              <a:buAutoNum type="arabicPeriod"/>
            </a:pPr>
            <a:r>
              <a:rPr lang="en-US" sz="1800" b="1" dirty="0">
                <a:solidFill>
                  <a:srgbClr val="000000"/>
                </a:solidFill>
                <a:effectLst/>
                <a:latin typeface="Montserrat" pitchFamily="2" charset="77"/>
                <a:ea typeface="Times New Roman" panose="02020603050405020304" pitchFamily="18" charset="0"/>
              </a:rPr>
              <a:t>De-medicalization</a:t>
            </a:r>
            <a:r>
              <a:rPr lang="en-US" sz="1800" dirty="0">
                <a:solidFill>
                  <a:srgbClr val="000000"/>
                </a:solidFill>
                <a:effectLst/>
                <a:latin typeface="Montserrat" pitchFamily="2" charset="77"/>
                <a:ea typeface="Times New Roman" panose="02020603050405020304" pitchFamily="18" charset="0"/>
              </a:rPr>
              <a:t> – individuals with disabilities are not “sick” </a:t>
            </a:r>
            <a:r>
              <a:rPr lang="en-US" sz="1800" dirty="0">
                <a:solidFill>
                  <a:srgbClr val="000000"/>
                </a:solidFill>
                <a:latin typeface="Montserrat" pitchFamily="2" charset="77"/>
                <a:ea typeface="Times New Roman" panose="02020603050405020304" pitchFamily="18" charset="0"/>
              </a:rPr>
              <a:t>or </a:t>
            </a:r>
            <a:r>
              <a:rPr lang="en-US" sz="1800" dirty="0">
                <a:solidFill>
                  <a:srgbClr val="000000"/>
                </a:solidFill>
                <a:effectLst/>
                <a:latin typeface="Montserrat" pitchFamily="2" charset="77"/>
                <a:ea typeface="Times New Roman" panose="02020603050405020304" pitchFamily="18" charset="0"/>
              </a:rPr>
              <a:t>need to be “cured” as prescribed by the assumptions of the medical model and do not require assistance or support from certified or licensed medical professionals for daily living</a:t>
            </a:r>
            <a:endParaRPr lang="en-US" sz="1800" dirty="0">
              <a:latin typeface="Times New Roman" panose="02020603050405020304" pitchFamily="18" charset="0"/>
              <a:ea typeface="Times New Roman" panose="02020603050405020304" pitchFamily="18" charset="0"/>
            </a:endParaRPr>
          </a:p>
          <a:p>
            <a:pPr marR="0">
              <a:buFont typeface="+mj-lt"/>
              <a:buAutoNum type="arabicPeriod"/>
            </a:pPr>
            <a:r>
              <a:rPr lang="en-US" sz="1800" b="1" dirty="0">
                <a:solidFill>
                  <a:srgbClr val="000000"/>
                </a:solidFill>
                <a:effectLst/>
                <a:latin typeface="Montserrat" pitchFamily="2" charset="77"/>
                <a:ea typeface="Times New Roman" panose="02020603050405020304" pitchFamily="18" charset="0"/>
              </a:rPr>
              <a:t>Self-help</a:t>
            </a:r>
            <a:r>
              <a:rPr lang="en-US" sz="1800" dirty="0">
                <a:solidFill>
                  <a:srgbClr val="000000"/>
                </a:solidFill>
                <a:effectLst/>
                <a:latin typeface="Montserrat" pitchFamily="2" charset="77"/>
                <a:ea typeface="Times New Roman" panose="02020603050405020304" pitchFamily="18" charset="0"/>
              </a:rPr>
              <a:t> – people learn, grow, and become empowered from discussing their needs, concerns and issues with people who have similar lived disability experiences; “professionals” are not, nor should they be, the source of help</a:t>
            </a:r>
            <a:endParaRPr lang="en-US" sz="1800" dirty="0">
              <a:latin typeface="Times New Roman" panose="02020603050405020304" pitchFamily="18" charset="0"/>
              <a:ea typeface="Times New Roman" panose="02020603050405020304" pitchFamily="18" charset="0"/>
            </a:endParaRPr>
          </a:p>
          <a:p>
            <a:pPr marL="0" indent="0" eaLnBrk="1" hangingPunct="1">
              <a:buNone/>
            </a:pPr>
            <a:endParaRPr lang="en-US" altLang="en-US" sz="1800" dirty="0"/>
          </a:p>
        </p:txBody>
      </p:sp>
      <p:sp>
        <p:nvSpPr>
          <p:cNvPr id="17416" name="Slide Number Placeholder 4">
            <a:extLst>
              <a:ext uri="{FF2B5EF4-FFF2-40B4-BE49-F238E27FC236}">
                <a16:creationId xmlns:a16="http://schemas.microsoft.com/office/drawing/2014/main" id="{852B98F2-4AC3-525E-D9E1-463534EDDC0C}"/>
              </a:ext>
            </a:extLst>
          </p:cNvPr>
          <p:cNvSpPr>
            <a:spLocks noGrp="1"/>
          </p:cNvSpPr>
          <p:nvPr>
            <p:ph type="sldNum" sz="quarter" idx="10"/>
          </p:nvPr>
        </p:nvSpPr>
        <p:spPr>
          <a:xfrm>
            <a:off x="6477000" y="6324600"/>
            <a:ext cx="2362200" cy="244475"/>
          </a:xfrm>
        </p:spPr>
        <p:txBody>
          <a:bodyPr/>
          <a:lstStyle/>
          <a:p>
            <a:pPr>
              <a:spcAft>
                <a:spcPts val="600"/>
              </a:spcAft>
              <a:defRPr/>
            </a:pPr>
            <a:fld id="{4CF5312C-8747-4F3B-BF17-2BCC2CA352BE}" type="slidenum">
              <a:rPr lang="en-US" smtClean="0"/>
              <a:pPr>
                <a:spcAft>
                  <a:spcPts val="600"/>
                </a:spcAft>
                <a:defRPr/>
              </a:pPr>
              <a:t>12</a:t>
            </a:fld>
            <a:endParaRPr lang="en-US" dirty="0"/>
          </a:p>
        </p:txBody>
      </p:sp>
    </p:spTree>
    <p:extLst>
      <p:ext uri="{BB962C8B-B14F-4D97-AF65-F5344CB8AC3E}">
        <p14:creationId xmlns:p14="http://schemas.microsoft.com/office/powerpoint/2010/main" val="108985575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BC00611-026B-F423-BC35-C3BB144B975A}"/>
              </a:ext>
            </a:extLst>
          </p:cNvPr>
          <p:cNvSpPr>
            <a:spLocks noGrp="1" noChangeArrowheads="1"/>
          </p:cNvSpPr>
          <p:nvPr>
            <p:ph type="title"/>
          </p:nvPr>
        </p:nvSpPr>
        <p:spPr>
          <a:xfrm>
            <a:off x="228600" y="274638"/>
            <a:ext cx="8458200" cy="792162"/>
          </a:xfrm>
        </p:spPr>
        <p:txBody>
          <a:bodyPr wrap="square" anchor="ctr">
            <a:normAutofit/>
          </a:bodyPr>
          <a:lstStyle/>
          <a:p>
            <a:pPr eaLnBrk="1" hangingPunct="1">
              <a:defRPr/>
            </a:pPr>
            <a:r>
              <a:rPr lang="en-US" dirty="0"/>
              <a:t>10 Principles / Tenets of the IL Philosophy</a:t>
            </a:r>
          </a:p>
        </p:txBody>
      </p:sp>
      <p:sp>
        <p:nvSpPr>
          <p:cNvPr id="17411" name="Rectangle 3">
            <a:extLst>
              <a:ext uri="{FF2B5EF4-FFF2-40B4-BE49-F238E27FC236}">
                <a16:creationId xmlns:a16="http://schemas.microsoft.com/office/drawing/2014/main" id="{484974AA-CBF0-3702-F452-88E253CFF8A3}"/>
              </a:ext>
            </a:extLst>
          </p:cNvPr>
          <p:cNvSpPr>
            <a:spLocks noGrp="1" noChangeArrowheads="1"/>
          </p:cNvSpPr>
          <p:nvPr>
            <p:ph sz="half" idx="1"/>
          </p:nvPr>
        </p:nvSpPr>
        <p:spPr>
          <a:xfrm>
            <a:off x="358814" y="1246643"/>
            <a:ext cx="8657864" cy="4915382"/>
          </a:xfrm>
        </p:spPr>
        <p:txBody>
          <a:bodyPr wrap="square" anchor="t">
            <a:noAutofit/>
          </a:bodyPr>
          <a:lstStyle/>
          <a:p>
            <a:pPr>
              <a:buFont typeface="+mj-lt"/>
              <a:buAutoNum type="arabicPeriod" startAt="6"/>
            </a:pPr>
            <a:r>
              <a:rPr lang="en-US" sz="1800" b="1" dirty="0">
                <a:solidFill>
                  <a:srgbClr val="000000"/>
                </a:solidFill>
                <a:effectLst/>
                <a:latin typeface="Montserrat" pitchFamily="2" charset="77"/>
                <a:ea typeface="Times New Roman" panose="02020603050405020304" pitchFamily="18" charset="0"/>
              </a:rPr>
              <a:t>Advocacy</a:t>
            </a:r>
            <a:r>
              <a:rPr lang="en-US" sz="1800" dirty="0">
                <a:solidFill>
                  <a:srgbClr val="000000"/>
                </a:solidFill>
                <a:effectLst/>
                <a:latin typeface="Montserrat" pitchFamily="2" charset="77"/>
                <a:ea typeface="Times New Roman" panose="02020603050405020304" pitchFamily="18" charset="0"/>
              </a:rPr>
              <a:t> – </a:t>
            </a:r>
            <a:r>
              <a:rPr lang="en-US" sz="1800" dirty="0">
                <a:solidFill>
                  <a:srgbClr val="000000"/>
                </a:solidFill>
                <a:latin typeface="Montserrat" pitchFamily="2" charset="77"/>
                <a:ea typeface="Times New Roman" panose="02020603050405020304" pitchFamily="18" charset="0"/>
              </a:rPr>
              <a:t>ongoing individual and </a:t>
            </a:r>
            <a:r>
              <a:rPr lang="en-US" sz="1800" dirty="0">
                <a:solidFill>
                  <a:srgbClr val="000000"/>
                </a:solidFill>
                <a:effectLst/>
                <a:latin typeface="Montserrat" pitchFamily="2" charset="77"/>
                <a:ea typeface="Times New Roman" panose="02020603050405020304" pitchFamily="18" charset="0"/>
              </a:rPr>
              <a:t>systemic</a:t>
            </a:r>
            <a:r>
              <a:rPr lang="en-US" sz="1800" dirty="0">
                <a:solidFill>
                  <a:srgbClr val="000000"/>
                </a:solidFill>
                <a:latin typeface="Montserrat" pitchFamily="2" charset="77"/>
                <a:ea typeface="Times New Roman" panose="02020603050405020304" pitchFamily="18" charset="0"/>
              </a:rPr>
              <a:t> </a:t>
            </a:r>
            <a:r>
              <a:rPr lang="en-US" sz="1800" dirty="0">
                <a:solidFill>
                  <a:srgbClr val="000000"/>
                </a:solidFill>
                <a:effectLst/>
                <a:latin typeface="Montserrat" pitchFamily="2" charset="77"/>
                <a:ea typeface="Times New Roman" panose="02020603050405020304" pitchFamily="18" charset="0"/>
              </a:rPr>
              <a:t>long-term, community / local, state and federal-wide change activities are needed to ensure that </a:t>
            </a:r>
            <a:r>
              <a:rPr lang="en-US" sz="1800" dirty="0">
                <a:solidFill>
                  <a:srgbClr val="000000"/>
                </a:solidFill>
                <a:latin typeface="Montserrat" pitchFamily="2" charset="77"/>
                <a:ea typeface="Times New Roman" panose="02020603050405020304" pitchFamily="18" charset="0"/>
              </a:rPr>
              <a:t>the disability community </a:t>
            </a:r>
            <a:r>
              <a:rPr lang="en-US" sz="1800" dirty="0">
                <a:solidFill>
                  <a:srgbClr val="000000"/>
                </a:solidFill>
                <a:effectLst/>
                <a:latin typeface="Montserrat" pitchFamily="2" charset="77"/>
                <a:ea typeface="Times New Roman" panose="02020603050405020304" pitchFamily="18" charset="0"/>
              </a:rPr>
              <a:t>benefits from all that society has to offer</a:t>
            </a:r>
            <a:endParaRPr lang="en-US" sz="1800" b="1" dirty="0">
              <a:solidFill>
                <a:srgbClr val="000000"/>
              </a:solidFill>
              <a:effectLst/>
              <a:latin typeface="Montserrat" pitchFamily="2" charset="77"/>
              <a:ea typeface="Times New Roman" panose="02020603050405020304" pitchFamily="18" charset="0"/>
            </a:endParaRPr>
          </a:p>
          <a:p>
            <a:pPr marR="0">
              <a:buFont typeface="+mj-lt"/>
              <a:buAutoNum type="arabicPeriod" startAt="6"/>
            </a:pPr>
            <a:r>
              <a:rPr lang="en-US" sz="1800" b="1" dirty="0">
                <a:solidFill>
                  <a:srgbClr val="000000"/>
                </a:solidFill>
                <a:effectLst/>
                <a:latin typeface="Montserrat" pitchFamily="2" charset="77"/>
                <a:ea typeface="Times New Roman" panose="02020603050405020304" pitchFamily="18" charset="0"/>
              </a:rPr>
              <a:t>Barrier-removal</a:t>
            </a:r>
            <a:r>
              <a:rPr lang="en-US" sz="1800" dirty="0">
                <a:solidFill>
                  <a:srgbClr val="000000"/>
                </a:solidFill>
                <a:effectLst/>
                <a:latin typeface="Montserrat" pitchFamily="2" charset="77"/>
                <a:ea typeface="Times New Roman" panose="02020603050405020304" pitchFamily="18" charset="0"/>
              </a:rPr>
              <a:t> – for civil rights, consumerism, de-institutionalization, de-medicalization, and self-help to occur</a:t>
            </a:r>
            <a:r>
              <a:rPr lang="en-US" sz="1800" dirty="0">
                <a:solidFill>
                  <a:srgbClr val="000000"/>
                </a:solidFill>
                <a:latin typeface="Montserrat" pitchFamily="2" charset="77"/>
                <a:ea typeface="Times New Roman" panose="02020603050405020304" pitchFamily="18" charset="0"/>
              </a:rPr>
              <a:t> – </a:t>
            </a:r>
            <a:r>
              <a:rPr lang="en-US" sz="1800" dirty="0">
                <a:solidFill>
                  <a:srgbClr val="000000"/>
                </a:solidFill>
                <a:effectLst/>
                <a:latin typeface="Montserrat" pitchFamily="2" charset="77"/>
                <a:ea typeface="Times New Roman" panose="02020603050405020304" pitchFamily="18" charset="0"/>
              </a:rPr>
              <a:t>architectural / environmental, communicative, attitudinal barriers must be removed</a:t>
            </a:r>
            <a:endParaRPr lang="en-US" sz="1800" dirty="0">
              <a:latin typeface="Times New Roman" panose="02020603050405020304" pitchFamily="18" charset="0"/>
              <a:ea typeface="Times New Roman" panose="02020603050405020304" pitchFamily="18" charset="0"/>
            </a:endParaRPr>
          </a:p>
          <a:p>
            <a:pPr marR="0">
              <a:buFont typeface="+mj-lt"/>
              <a:buAutoNum type="arabicPeriod" startAt="6"/>
            </a:pPr>
            <a:r>
              <a:rPr lang="en-US" sz="1800" b="1" dirty="0">
                <a:solidFill>
                  <a:srgbClr val="000000"/>
                </a:solidFill>
                <a:effectLst/>
                <a:latin typeface="Montserrat" pitchFamily="2" charset="77"/>
                <a:ea typeface="Times New Roman" panose="02020603050405020304" pitchFamily="18" charset="0"/>
              </a:rPr>
              <a:t>Consumer control</a:t>
            </a:r>
            <a:r>
              <a:rPr lang="en-US" sz="1800" dirty="0">
                <a:solidFill>
                  <a:srgbClr val="000000"/>
                </a:solidFill>
                <a:effectLst/>
                <a:latin typeface="Montserrat" pitchFamily="2" charset="77"/>
                <a:ea typeface="Times New Roman" panose="02020603050405020304" pitchFamily="18" charset="0"/>
              </a:rPr>
              <a:t> – entities best suited to support / assist individuals with disabilities are </a:t>
            </a:r>
            <a:r>
              <a:rPr lang="en-US" sz="1800" dirty="0">
                <a:solidFill>
                  <a:srgbClr val="000000"/>
                </a:solidFill>
                <a:latin typeface="Montserrat" pitchFamily="2" charset="77"/>
                <a:ea typeface="Times New Roman" panose="02020603050405020304" pitchFamily="18" charset="0"/>
              </a:rPr>
              <a:t>controlled,</a:t>
            </a:r>
            <a:r>
              <a:rPr lang="en-US" sz="1800" dirty="0">
                <a:solidFill>
                  <a:srgbClr val="000000"/>
                </a:solidFill>
                <a:effectLst/>
                <a:latin typeface="Montserrat" pitchFamily="2" charset="77"/>
                <a:ea typeface="Times New Roman" panose="02020603050405020304" pitchFamily="18" charset="0"/>
              </a:rPr>
              <a:t> governed, owned,  directed, managed, staffed, and operated by individuals with (significant) disabilities</a:t>
            </a:r>
            <a:endParaRPr lang="en-US" sz="1800" dirty="0">
              <a:latin typeface="Times New Roman" panose="02020603050405020304" pitchFamily="18" charset="0"/>
              <a:ea typeface="Times New Roman" panose="02020603050405020304" pitchFamily="18" charset="0"/>
            </a:endParaRPr>
          </a:p>
          <a:p>
            <a:pPr marR="0">
              <a:buFont typeface="+mj-lt"/>
              <a:buAutoNum type="arabicPeriod" startAt="6"/>
            </a:pPr>
            <a:r>
              <a:rPr lang="en-US" sz="1800" b="1" dirty="0">
                <a:solidFill>
                  <a:srgbClr val="000000"/>
                </a:solidFill>
                <a:effectLst/>
                <a:latin typeface="Montserrat" pitchFamily="2" charset="77"/>
                <a:ea typeface="Times New Roman" panose="02020603050405020304" pitchFamily="18" charset="0"/>
              </a:rPr>
              <a:t>Peer role models</a:t>
            </a:r>
            <a:r>
              <a:rPr lang="en-US" sz="1800" dirty="0">
                <a:solidFill>
                  <a:srgbClr val="000000"/>
                </a:solidFill>
                <a:effectLst/>
                <a:latin typeface="Montserrat" pitchFamily="2" charset="77"/>
                <a:ea typeface="Times New Roman" panose="02020603050405020304" pitchFamily="18" charset="0"/>
              </a:rPr>
              <a:t> – leadership for independent living, disability rights, and disability justice is meaningfully vested in individuals with disabilities (not parents, service providers or other representatives)</a:t>
            </a:r>
            <a:endParaRPr lang="en-US" sz="1800" dirty="0">
              <a:latin typeface="Times New Roman" panose="02020603050405020304" pitchFamily="18" charset="0"/>
              <a:ea typeface="Times New Roman" panose="02020603050405020304" pitchFamily="18" charset="0"/>
            </a:endParaRPr>
          </a:p>
          <a:p>
            <a:pPr marR="0">
              <a:buFont typeface="+mj-lt"/>
              <a:buAutoNum type="arabicPeriod" startAt="6"/>
            </a:pPr>
            <a:r>
              <a:rPr lang="en-US" sz="1800" b="1" dirty="0">
                <a:solidFill>
                  <a:srgbClr val="000000"/>
                </a:solidFill>
                <a:effectLst/>
                <a:latin typeface="Montserrat" pitchFamily="2" charset="77"/>
                <a:ea typeface="Times New Roman" panose="02020603050405020304" pitchFamily="18" charset="0"/>
              </a:rPr>
              <a:t>Cross-disability</a:t>
            </a:r>
            <a:r>
              <a:rPr lang="en-US" sz="1800" dirty="0">
                <a:solidFill>
                  <a:srgbClr val="000000"/>
                </a:solidFill>
                <a:effectLst/>
                <a:latin typeface="Montserrat" pitchFamily="2" charset="77"/>
                <a:ea typeface="Times New Roman" panose="02020603050405020304" pitchFamily="18" charset="0"/>
              </a:rPr>
              <a:t> – activities designed to achieve the first five principles must be cross-disability in approach, meaning that the work to be done must be carried out by people with </a:t>
            </a:r>
            <a:r>
              <a:rPr lang="en-US" sz="1800" dirty="0">
                <a:solidFill>
                  <a:srgbClr val="000000"/>
                </a:solidFill>
                <a:latin typeface="Montserrat" pitchFamily="2" charset="77"/>
                <a:ea typeface="Times New Roman" panose="02020603050405020304" pitchFamily="18" charset="0"/>
              </a:rPr>
              <a:t>ALL varying</a:t>
            </a:r>
            <a:r>
              <a:rPr lang="en-US" sz="1800" dirty="0">
                <a:solidFill>
                  <a:srgbClr val="000000"/>
                </a:solidFill>
                <a:effectLst/>
                <a:latin typeface="Montserrat" pitchFamily="2" charset="77"/>
                <a:ea typeface="Times New Roman" panose="02020603050405020304" pitchFamily="18" charset="0"/>
              </a:rPr>
              <a:t> types of disabilities for the benefit of all persons with disabilities – </a:t>
            </a:r>
            <a:r>
              <a:rPr lang="en-US" sz="1800" dirty="0">
                <a:solidFill>
                  <a:srgbClr val="000000"/>
                </a:solidFill>
                <a:latin typeface="Montserrat" pitchFamily="2" charset="77"/>
                <a:ea typeface="Times New Roman" panose="02020603050405020304" pitchFamily="18" charset="0"/>
              </a:rPr>
              <a:t>emphasis on our peers with disabilities who are multiply-marginalized </a:t>
            </a:r>
            <a:endParaRPr lang="en-US" sz="1800" dirty="0">
              <a:effectLst/>
              <a:latin typeface="Times New Roman" panose="02020603050405020304" pitchFamily="18" charset="0"/>
              <a:ea typeface="Times New Roman" panose="02020603050405020304" pitchFamily="18" charset="0"/>
            </a:endParaRPr>
          </a:p>
          <a:p>
            <a:pPr marL="0" indent="0" eaLnBrk="1" hangingPunct="1">
              <a:buNone/>
            </a:pPr>
            <a:endParaRPr lang="en-US" altLang="en-US" sz="1800" dirty="0"/>
          </a:p>
        </p:txBody>
      </p:sp>
      <p:sp>
        <p:nvSpPr>
          <p:cNvPr id="17416" name="Slide Number Placeholder 4">
            <a:extLst>
              <a:ext uri="{FF2B5EF4-FFF2-40B4-BE49-F238E27FC236}">
                <a16:creationId xmlns:a16="http://schemas.microsoft.com/office/drawing/2014/main" id="{852B98F2-4AC3-525E-D9E1-463534EDDC0C}"/>
              </a:ext>
            </a:extLst>
          </p:cNvPr>
          <p:cNvSpPr>
            <a:spLocks noGrp="1"/>
          </p:cNvSpPr>
          <p:nvPr>
            <p:ph type="sldNum" sz="quarter" idx="10"/>
          </p:nvPr>
        </p:nvSpPr>
        <p:spPr>
          <a:xfrm>
            <a:off x="6477000" y="6324600"/>
            <a:ext cx="2362200" cy="244475"/>
          </a:xfrm>
        </p:spPr>
        <p:txBody>
          <a:bodyPr/>
          <a:lstStyle/>
          <a:p>
            <a:pPr>
              <a:spcAft>
                <a:spcPts val="600"/>
              </a:spcAft>
              <a:defRPr/>
            </a:pPr>
            <a:fld id="{4CF5312C-8747-4F3B-BF17-2BCC2CA352BE}" type="slidenum">
              <a:rPr lang="en-US" smtClean="0"/>
              <a:pPr>
                <a:spcAft>
                  <a:spcPts val="600"/>
                </a:spcAft>
                <a:defRPr/>
              </a:pPr>
              <a:t>13</a:t>
            </a:fld>
            <a:endParaRPr lang="en-US" dirty="0"/>
          </a:p>
        </p:txBody>
      </p:sp>
    </p:spTree>
    <p:extLst>
      <p:ext uri="{BB962C8B-B14F-4D97-AF65-F5344CB8AC3E}">
        <p14:creationId xmlns:p14="http://schemas.microsoft.com/office/powerpoint/2010/main" val="288147550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EB5A1B-2A4D-9089-B5B6-2B2BFAD0D6EF}"/>
              </a:ext>
            </a:extLst>
          </p:cNvPr>
          <p:cNvSpPr>
            <a:spLocks noGrp="1"/>
          </p:cNvSpPr>
          <p:nvPr>
            <p:ph type="sldNum" sz="quarter" idx="10"/>
          </p:nvPr>
        </p:nvSpPr>
        <p:spPr/>
        <p:txBody>
          <a:bodyPr/>
          <a:lstStyle/>
          <a:p>
            <a:pPr>
              <a:defRPr/>
            </a:pPr>
            <a:fld id="{4CF5312C-8747-4F3B-BF17-2BCC2CA352BE}" type="slidenum">
              <a:rPr lang="en-US" smtClean="0"/>
              <a:pPr>
                <a:defRPr/>
              </a:pPr>
              <a:t>14</a:t>
            </a:fld>
            <a:endParaRPr lang="en-US" dirty="0"/>
          </a:p>
        </p:txBody>
      </p:sp>
      <p:pic>
        <p:nvPicPr>
          <p:cNvPr id="6" name="Picture 2">
            <a:extLst>
              <a:ext uri="{FF2B5EF4-FFF2-40B4-BE49-F238E27FC236}">
                <a16:creationId xmlns:a16="http://schemas.microsoft.com/office/drawing/2014/main" id="{7CE99D33-6260-22FA-3116-9B400816370E}"/>
              </a:ext>
            </a:extLst>
          </p:cNvPr>
          <p:cNvPicPr>
            <a:picLocks noGrp="1" noChangeAspect="1" noChangeArrowheads="1"/>
          </p:cNvPicPr>
          <p:nvPr>
            <p:ph sz="half" idx="1"/>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510157" y="663450"/>
            <a:ext cx="6068291" cy="539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86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15</a:t>
            </a:fld>
            <a:endParaRPr lang="en-US" dirty="0"/>
          </a:p>
        </p:txBody>
      </p:sp>
      <p:sp>
        <p:nvSpPr>
          <p:cNvPr id="4" name="Title 3"/>
          <p:cNvSpPr>
            <a:spLocks noGrp="1"/>
          </p:cNvSpPr>
          <p:nvPr>
            <p:ph type="title"/>
          </p:nvPr>
        </p:nvSpPr>
        <p:spPr>
          <a:xfrm>
            <a:off x="1563324" y="2315494"/>
            <a:ext cx="5919019" cy="1187245"/>
          </a:xfrm>
        </p:spPr>
        <p:txBody>
          <a:bodyPr/>
          <a:lstStyle/>
          <a:p>
            <a:pPr algn="ctr"/>
            <a:r>
              <a:rPr lang="en-US" dirty="0"/>
              <a:t>Questions? Comments?</a:t>
            </a:r>
          </a:p>
        </p:txBody>
      </p:sp>
    </p:spTree>
    <p:extLst>
      <p:ext uri="{BB962C8B-B14F-4D97-AF65-F5344CB8AC3E}">
        <p14:creationId xmlns:p14="http://schemas.microsoft.com/office/powerpoint/2010/main" val="3331311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IL History &amp; Movement:</a:t>
            </a:r>
          </a:p>
        </p:txBody>
      </p:sp>
      <p:sp>
        <p:nvSpPr>
          <p:cNvPr id="3" name="Content Placeholder 2"/>
          <p:cNvSpPr>
            <a:spLocks noGrp="1"/>
          </p:cNvSpPr>
          <p:nvPr>
            <p:ph idx="1"/>
          </p:nvPr>
        </p:nvSpPr>
        <p:spPr>
          <a:xfrm>
            <a:off x="363792" y="990600"/>
            <a:ext cx="8087032" cy="5135563"/>
          </a:xfrm>
        </p:spPr>
        <p:txBody>
          <a:bodyPr>
            <a:noAutofit/>
          </a:bodyPr>
          <a:lstStyle/>
          <a:p>
            <a:r>
              <a:rPr lang="en-US" sz="2200" dirty="0">
                <a:hlinkClick r:id="rId3">
                  <a:extLst>
                    <a:ext uri="{A12FA001-AC4F-418D-AE19-62706E023703}">
                      <ahyp:hlinkClr xmlns:ahyp="http://schemas.microsoft.com/office/drawing/2018/hyperlinkcolor" val="tx"/>
                    </a:ext>
                  </a:extLst>
                </a:hlinkClick>
              </a:rPr>
              <a:t>https://www.youtube.com/watch?v=o3mqgrmKz7s</a:t>
            </a:r>
            <a:r>
              <a:rPr lang="en-US" sz="2200" dirty="0"/>
              <a:t> </a:t>
            </a:r>
          </a:p>
          <a:p>
            <a:r>
              <a:rPr lang="en-US" sz="2200" dirty="0">
                <a:hlinkClick r:id="rId4">
                  <a:extLst>
                    <a:ext uri="{A12FA001-AC4F-418D-AE19-62706E023703}">
                      <ahyp:hlinkClr xmlns:ahyp="http://schemas.microsoft.com/office/drawing/2018/hyperlinkcolor" val="tx"/>
                    </a:ext>
                  </a:extLst>
                </a:hlinkClick>
              </a:rPr>
              <a:t>http://mn.gov/mnddc/ed-roberts/sixtyMinutes.html</a:t>
            </a:r>
            <a:endParaRPr lang="en-US" sz="2200" dirty="0">
              <a:hlinkClick r:id="rId5">
                <a:extLst>
                  <a:ext uri="{A12FA001-AC4F-418D-AE19-62706E023703}">
                    <ahyp:hlinkClr xmlns:ahyp="http://schemas.microsoft.com/office/drawing/2018/hyperlinkcolor" val="tx"/>
                  </a:ext>
                </a:extLst>
              </a:hlinkClick>
            </a:endParaRPr>
          </a:p>
          <a:p>
            <a:r>
              <a:rPr lang="en-US" sz="2200" dirty="0">
                <a:hlinkClick r:id="rId6">
                  <a:extLst>
                    <a:ext uri="{A12FA001-AC4F-418D-AE19-62706E023703}">
                      <ahyp:hlinkClr xmlns:ahyp="http://schemas.microsoft.com/office/drawing/2018/hyperlinkcolor" val="tx"/>
                    </a:ext>
                  </a:extLst>
                </a:hlinkClick>
              </a:rPr>
              <a:t>https://www.youtube.com/watch?v=54sxGGArMIk</a:t>
            </a:r>
            <a:r>
              <a:rPr lang="en-US" sz="2200" dirty="0"/>
              <a:t> </a:t>
            </a:r>
          </a:p>
          <a:p>
            <a:r>
              <a:rPr lang="en-US" sz="2200" dirty="0">
                <a:hlinkClick r:id="rId7">
                  <a:extLst>
                    <a:ext uri="{A12FA001-AC4F-418D-AE19-62706E023703}">
                      <ahyp:hlinkClr xmlns:ahyp="http://schemas.microsoft.com/office/drawing/2018/hyperlinkcolor" val="tx"/>
                    </a:ext>
                  </a:extLst>
                </a:hlinkClick>
              </a:rPr>
              <a:t>https://www.youtube.com/watch?v=ABFpTRlJUuc</a:t>
            </a:r>
            <a:r>
              <a:rPr lang="en-US" sz="2200" dirty="0"/>
              <a:t> </a:t>
            </a:r>
          </a:p>
          <a:p>
            <a:r>
              <a:rPr lang="en-US" sz="2200" dirty="0">
                <a:hlinkClick r:id="rId8">
                  <a:extLst>
                    <a:ext uri="{A12FA001-AC4F-418D-AE19-62706E023703}">
                      <ahyp:hlinkClr xmlns:ahyp="http://schemas.microsoft.com/office/drawing/2018/hyperlinkcolor" val="tx"/>
                    </a:ext>
                  </a:extLst>
                </a:hlinkClick>
              </a:rPr>
              <a:t>https://www.youtube.com/watch?v=HSMXrWk2yHE</a:t>
            </a:r>
            <a:r>
              <a:rPr lang="en-US" sz="2200" dirty="0"/>
              <a:t> </a:t>
            </a:r>
          </a:p>
          <a:p>
            <a:r>
              <a:rPr lang="en-US" sz="2200" dirty="0">
                <a:hlinkClick r:id="rId9">
                  <a:extLst>
                    <a:ext uri="{A12FA001-AC4F-418D-AE19-62706E023703}">
                      <ahyp:hlinkClr xmlns:ahyp="http://schemas.microsoft.com/office/drawing/2018/hyperlinkcolor" val="tx"/>
                    </a:ext>
                  </a:extLst>
                </a:hlinkClick>
              </a:rPr>
              <a:t>https://www.youtube.com/watch?v=j75aRfLsH2Y</a:t>
            </a:r>
            <a:r>
              <a:rPr lang="en-US" sz="2200" dirty="0"/>
              <a:t> </a:t>
            </a:r>
          </a:p>
          <a:p>
            <a:r>
              <a:rPr lang="en-US" sz="2200" dirty="0">
                <a:hlinkClick r:id="rId10">
                  <a:extLst>
                    <a:ext uri="{A12FA001-AC4F-418D-AE19-62706E023703}">
                      <ahyp:hlinkClr xmlns:ahyp="http://schemas.microsoft.com/office/drawing/2018/hyperlinkcolor" val="tx"/>
                    </a:ext>
                  </a:extLst>
                </a:hlinkClick>
              </a:rPr>
              <a:t>http://www.youtube.com/watch?v=WTO2vn0dkaU</a:t>
            </a:r>
            <a:r>
              <a:rPr lang="en-US" sz="2200" dirty="0"/>
              <a:t> </a:t>
            </a:r>
          </a:p>
          <a:p>
            <a:r>
              <a:rPr lang="en-US" sz="2200" dirty="0">
                <a:hlinkClick r:id="rId11">
                  <a:extLst>
                    <a:ext uri="{A12FA001-AC4F-418D-AE19-62706E023703}">
                      <ahyp:hlinkClr xmlns:ahyp="http://schemas.microsoft.com/office/drawing/2018/hyperlinkcolor" val="tx"/>
                    </a:ext>
                  </a:extLst>
                </a:hlinkClick>
              </a:rPr>
              <a:t>http://www.ilru.org/il-history-and-philosophy-orientation-for-il-staff</a:t>
            </a:r>
            <a:endParaRPr lang="en-US" sz="2200" dirty="0"/>
          </a:p>
          <a:p>
            <a:pPr marL="0" indent="0">
              <a:buNone/>
            </a:pPr>
            <a:endParaRPr lang="en-US" sz="1600" dirty="0"/>
          </a:p>
          <a:p>
            <a:pPr marL="0" indent="0" algn="ctr">
              <a:buNone/>
            </a:pPr>
            <a:r>
              <a:rPr lang="en-US" sz="2000" b="1" dirty="0"/>
              <a:t>Note:</a:t>
            </a:r>
            <a:r>
              <a:rPr lang="en-US" sz="2000" dirty="0"/>
              <a:t> some of these resources contain language some may find offensive and images of power that you may have never seen. If you watch these resources all the way through it will help you better understand the Independent Living movement.</a:t>
            </a:r>
          </a:p>
        </p:txBody>
      </p:sp>
    </p:spTree>
    <p:extLst>
      <p:ext uri="{BB962C8B-B14F-4D97-AF65-F5344CB8AC3E}">
        <p14:creationId xmlns:p14="http://schemas.microsoft.com/office/powerpoint/2010/main" val="186145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additional questions and / or on-going technical assistance, contact:</a:t>
            </a:r>
          </a:p>
        </p:txBody>
      </p:sp>
      <p:sp>
        <p:nvSpPr>
          <p:cNvPr id="3" name="Content Placeholder 2"/>
          <p:cNvSpPr>
            <a:spLocks noGrp="1"/>
          </p:cNvSpPr>
          <p:nvPr>
            <p:ph idx="1"/>
          </p:nvPr>
        </p:nvSpPr>
        <p:spPr>
          <a:xfrm>
            <a:off x="381000" y="1600200"/>
            <a:ext cx="8305800" cy="4876800"/>
          </a:xfrm>
        </p:spPr>
        <p:txBody>
          <a:bodyPr/>
          <a:lstStyle/>
          <a:p>
            <a:pPr marL="0" indent="0">
              <a:buNone/>
            </a:pPr>
            <a:r>
              <a:rPr lang="en-US" b="1" dirty="0"/>
              <a:t>Paula McElwee</a:t>
            </a:r>
          </a:p>
          <a:p>
            <a:pPr marL="0" indent="0">
              <a:buNone/>
            </a:pPr>
            <a:r>
              <a:rPr lang="en-US" dirty="0">
                <a:hlinkClick r:id="rId2"/>
              </a:rPr>
              <a:t>paulamcelwee.ilru@gmail.com</a:t>
            </a:r>
            <a:endParaRPr lang="en-US"/>
          </a:p>
          <a:p>
            <a:pPr marL="0" indent="0">
              <a:buNone/>
            </a:pPr>
            <a:r>
              <a:rPr lang="en-US" dirty="0"/>
              <a:t>559-250-3082</a:t>
            </a:r>
          </a:p>
          <a:p>
            <a:pPr marL="0" indent="0">
              <a:buNone/>
            </a:pPr>
            <a:endParaRPr lang="en-US" dirty="0"/>
          </a:p>
          <a:p>
            <a:pPr marL="0" indent="0">
              <a:buNone/>
            </a:pPr>
            <a:r>
              <a:rPr lang="en-US" b="1" dirty="0"/>
              <a:t>Amber OHaver</a:t>
            </a:r>
          </a:p>
          <a:p>
            <a:pPr marL="0" indent="0">
              <a:buNone/>
            </a:pPr>
            <a:r>
              <a:rPr lang="en-US" dirty="0">
                <a:hlinkClick r:id="rId3"/>
              </a:rPr>
              <a:t>amber@disability-revolution.com</a:t>
            </a:r>
            <a:endParaRPr lang="en-US"/>
          </a:p>
          <a:p>
            <a:pPr marL="0" indent="0">
              <a:buNone/>
            </a:pPr>
            <a:r>
              <a:rPr lang="en-US" dirty="0"/>
              <a:t>317-796-0537</a:t>
            </a:r>
          </a:p>
          <a:p>
            <a:pPr marL="0" lvl="1" indent="0">
              <a:buNone/>
            </a:pPr>
            <a:r>
              <a:rPr lang="en-US" sz="2400" dirty="0">
                <a:solidFill>
                  <a:schemeClr val="tx2"/>
                </a:solidFill>
              </a:rPr>
              <a:t> </a:t>
            </a:r>
            <a:endParaRPr lang="en-US" dirty="0"/>
          </a:p>
        </p:txBody>
      </p:sp>
      <p:sp>
        <p:nvSpPr>
          <p:cNvPr id="4" name="Slide Number Placeholder 3"/>
          <p:cNvSpPr>
            <a:spLocks noGrp="1"/>
          </p:cNvSpPr>
          <p:nvPr>
            <p:ph type="sldNum" sz="quarter" idx="10"/>
          </p:nvPr>
        </p:nvSpPr>
        <p:spPr/>
        <p:txBody>
          <a:bodyPr/>
          <a:lstStyle/>
          <a:p>
            <a:pPr>
              <a:defRPr/>
            </a:pPr>
            <a:fld id="{F2DF5F09-D78D-44DB-A338-E90D23C46220}" type="slidenum">
              <a:rPr lang="en-US" smtClean="0"/>
              <a:pPr>
                <a:defRPr/>
              </a:pPr>
              <a:t>17</a:t>
            </a:fld>
            <a:endParaRPr lang="en-US" dirty="0"/>
          </a:p>
        </p:txBody>
      </p:sp>
    </p:spTree>
    <p:extLst>
      <p:ext uri="{BB962C8B-B14F-4D97-AF65-F5344CB8AC3E}">
        <p14:creationId xmlns:p14="http://schemas.microsoft.com/office/powerpoint/2010/main" val="535331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9" dirty="0">
                <a:solidFill>
                  <a:schemeClr val="bg1">
                    <a:lumMod val="85000"/>
                  </a:schemeClr>
                </a:solidFill>
                <a:highlight>
                  <a:srgbClr val="FFFF00"/>
                </a:highlight>
                <a:latin typeface="Arial Rounded MT Bold" panose="020F0704030504030204" pitchFamily="34" charset="0"/>
              </a:rPr>
              <a:t>&gt;&gt; Slide </a:t>
            </a:r>
            <a:fld id="{8A444053-2964-4726-8391-23A946A74AF7}" type="slidenum">
              <a:rPr lang="en-US" sz="529">
                <a:solidFill>
                  <a:schemeClr val="bg1">
                    <a:lumMod val="85000"/>
                  </a:schemeClr>
                </a:solidFill>
                <a:highlight>
                  <a:srgbClr val="FFFF00"/>
                </a:highlight>
                <a:latin typeface="Arial Rounded MT Bold" panose="020F0704030504030204" pitchFamily="34" charset="0"/>
              </a:rPr>
              <a:pPr/>
              <a:t>18</a:t>
            </a:fld>
            <a:br>
              <a:rPr lang="en-US" dirty="0">
                <a:highlight>
                  <a:srgbClr val="FFFF00"/>
                </a:highlight>
                <a:latin typeface="Arial Rounded MT Bold" panose="020F0704030504030204" pitchFamily="34" charset="0"/>
              </a:rPr>
            </a:br>
            <a:r>
              <a:rPr lang="en-US" dirty="0">
                <a:highlight>
                  <a:srgbClr val="FFFF00"/>
                </a:highlight>
                <a:ea typeface="Arial"/>
                <a:cs typeface="Arial"/>
                <a:sym typeface="Arial"/>
              </a:rPr>
              <a:t>IL-NET Attribution</a:t>
            </a:r>
            <a:endParaRPr lang="en-US" sz="2471" dirty="0">
              <a:highlight>
                <a:srgbClr val="FFFF00"/>
              </a:highlight>
              <a:latin typeface="Arial Rounded MT Bold" panose="020F0704030504030204" pitchFamily="34" charset="0"/>
            </a:endParaRPr>
          </a:p>
        </p:txBody>
      </p:sp>
      <p:sp>
        <p:nvSpPr>
          <p:cNvPr id="3" name="Subtitle 2"/>
          <p:cNvSpPr>
            <a:spLocks noGrp="1"/>
          </p:cNvSpPr>
          <p:nvPr>
            <p:ph idx="1"/>
          </p:nvPr>
        </p:nvSpPr>
        <p:spPr>
          <a:xfrm>
            <a:off x="672353" y="1143001"/>
            <a:ext cx="8068235" cy="4840940"/>
          </a:xfrm>
        </p:spPr>
        <p:txBody>
          <a:bodyPr>
            <a:noAutofit/>
          </a:bodyPr>
          <a:lstStyle/>
          <a:p>
            <a:pPr marL="0" indent="0">
              <a:buNone/>
            </a:pPr>
            <a:r>
              <a:rPr lang="en-US" sz="2400" dirty="0"/>
              <a:t>The IL-NET is supported by grant numbers 90ILTA0002 and 90ISTA0002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sp>
        <p:nvSpPr>
          <p:cNvPr id="4" name="Slide Number Placeholder 3"/>
          <p:cNvSpPr>
            <a:spLocks noGrp="1"/>
          </p:cNvSpPr>
          <p:nvPr>
            <p:ph type="sldNum" sz="quarter" idx="4294967295"/>
          </p:nvPr>
        </p:nvSpPr>
        <p:spPr>
          <a:xfrm>
            <a:off x="6402762" y="6290702"/>
            <a:ext cx="1996047" cy="365592"/>
          </a:xfrm>
          <a:prstGeom prst="rect">
            <a:avLst/>
          </a:prstGeom>
        </p:spPr>
        <p:txBody>
          <a:bodyPr/>
          <a:lstStyle/>
          <a:p>
            <a:fld id="{6153527D-BED1-478D-AC23-D9BDE0E418EC}" type="slidenum">
              <a:rPr lang="en-US" smtClean="0"/>
              <a:t>18</a:t>
            </a:fld>
            <a:endParaRPr lang="en-US" dirty="0"/>
          </a:p>
        </p:txBody>
      </p:sp>
    </p:spTree>
    <p:extLst>
      <p:ext uri="{BB962C8B-B14F-4D97-AF65-F5344CB8AC3E}">
        <p14:creationId xmlns:p14="http://schemas.microsoft.com/office/powerpoint/2010/main" val="5597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ctrTitle"/>
          </p:nvPr>
        </p:nvSpPr>
        <p:spPr>
          <a:xfrm>
            <a:off x="-33867" y="2104664"/>
            <a:ext cx="9144000" cy="1058781"/>
          </a:xfrm>
        </p:spPr>
        <p:txBody>
          <a:bodyPr>
            <a:noAutofit/>
          </a:bodyPr>
          <a:lstStyle/>
          <a:p>
            <a:pPr algn="ctr"/>
            <a:r>
              <a:rPr lang="en-US" altLang="en-US" sz="3200" dirty="0">
                <a:solidFill>
                  <a:srgbClr val="333399"/>
                </a:solidFill>
                <a:latin typeface="Arial Rounded MT Bold" panose="020F0704030504030204"/>
                <a:ea typeface="Tahoma" panose="020B0604030504040204" pitchFamily="34" charset="0"/>
                <a:cs typeface="Tahoma" panose="020B0604030504040204" pitchFamily="34" charset="0"/>
              </a:rPr>
              <a:t>Independent Living </a:t>
            </a:r>
            <a:r>
              <a:rPr lang="en-US" altLang="en-US" sz="3200" i="1" dirty="0">
                <a:solidFill>
                  <a:srgbClr val="333399"/>
                </a:solidFill>
                <a:latin typeface="Arial Rounded MT Bold" panose="020F0704030504030204"/>
                <a:ea typeface="Tahoma" panose="020B0604030504040204" pitchFamily="34" charset="0"/>
                <a:cs typeface="Tahoma" panose="020B0604030504040204" pitchFamily="34" charset="0"/>
              </a:rPr>
              <a:t>In Action</a:t>
            </a:r>
            <a:br>
              <a:rPr lang="en-US" altLang="en-US" sz="3200" i="1" dirty="0">
                <a:solidFill>
                  <a:srgbClr val="333399"/>
                </a:solidFill>
                <a:latin typeface="Arial Rounded MT Bold" panose="020F0704030504030204"/>
                <a:ea typeface="Tahoma" panose="020B0604030504040204" pitchFamily="34" charset="0"/>
                <a:cs typeface="Tahoma" panose="020B0604030504040204" pitchFamily="34" charset="0"/>
              </a:rPr>
            </a:br>
            <a:r>
              <a:rPr lang="en-US" altLang="en-US" sz="3200" dirty="0">
                <a:solidFill>
                  <a:srgbClr val="333399"/>
                </a:solidFill>
                <a:latin typeface="Arial Rounded MT Bold" panose="020F0704030504030204"/>
                <a:ea typeface="Tahoma" panose="020B0604030504040204" pitchFamily="34" charset="0"/>
                <a:cs typeface="Tahoma" panose="020B0604030504040204" pitchFamily="34" charset="0"/>
              </a:rPr>
              <a:t>Part One </a:t>
            </a:r>
            <a:endParaRPr lang="en-US" sz="3200" dirty="0">
              <a:solidFill>
                <a:srgbClr val="0070C0"/>
              </a:solidFill>
              <a:latin typeface="Arial Rounded MT Bold" panose="020F0704030504030204"/>
            </a:endParaRPr>
          </a:p>
        </p:txBody>
      </p:sp>
      <p:sp>
        <p:nvSpPr>
          <p:cNvPr id="13315" name="Rectangle 3"/>
          <p:cNvSpPr>
            <a:spLocks noGrp="1" noChangeArrowheads="1"/>
          </p:cNvSpPr>
          <p:nvPr>
            <p:ph type="subTitle" idx="1"/>
          </p:nvPr>
        </p:nvSpPr>
        <p:spPr>
          <a:xfrm>
            <a:off x="2228850" y="3276600"/>
            <a:ext cx="4800600" cy="2228850"/>
          </a:xfrm>
        </p:spPr>
        <p:txBody>
          <a:bodyPr>
            <a:noAutofit/>
          </a:bodyPr>
          <a:lstStyle/>
          <a:p>
            <a:r>
              <a:rPr lang="en-US" altLang="en-US" sz="2800" dirty="0">
                <a:solidFill>
                  <a:srgbClr val="333399"/>
                </a:solidFill>
                <a:latin typeface="Arial Rounded MT Bold" panose="020F0704030504030204"/>
                <a:ea typeface="ＭＳ Ｐゴシック" pitchFamily="34" charset="-128"/>
                <a:cs typeface="Arial" charset="0"/>
              </a:rPr>
              <a:t> </a:t>
            </a:r>
            <a:endParaRPr lang="en-US" altLang="en-US" sz="2800" dirty="0">
              <a:solidFill>
                <a:srgbClr val="000099"/>
              </a:solidFill>
              <a:latin typeface="Arial Rounded MT Bold" panose="020F0704030504030204"/>
              <a:ea typeface="ＭＳ Ｐゴシック" pitchFamily="34" charset="-128"/>
              <a:cs typeface="Arial" charset="0"/>
            </a:endParaRPr>
          </a:p>
          <a:p>
            <a:pPr eaLnBrk="1" hangingPunct="1"/>
            <a:endParaRPr lang="en-US" altLang="en-US" sz="700" i="1" dirty="0">
              <a:solidFill>
                <a:srgbClr val="333399"/>
              </a:solidFill>
              <a:latin typeface="Arial Rounded MT Bold" panose="020F0704030504030204"/>
              <a:ea typeface="ＭＳ Ｐゴシック" pitchFamily="34" charset="-128"/>
              <a:cs typeface="Arial" charset="0"/>
            </a:endParaRPr>
          </a:p>
          <a:p>
            <a:pPr eaLnBrk="1" hangingPunct="1"/>
            <a:endParaRPr lang="en-US" altLang="en-US" sz="800" i="1" dirty="0">
              <a:solidFill>
                <a:srgbClr val="333399"/>
              </a:solidFill>
              <a:latin typeface="Arial Rounded MT Bold" panose="020F0704030504030204"/>
              <a:ea typeface="ＭＳ Ｐゴシック" pitchFamily="34" charset="-128"/>
              <a:cs typeface="Arial" charset="0"/>
            </a:endParaRPr>
          </a:p>
          <a:p>
            <a:pPr eaLnBrk="1" hangingPunct="1"/>
            <a:r>
              <a:rPr lang="en-US" altLang="en-US" sz="2800" dirty="0">
                <a:solidFill>
                  <a:srgbClr val="333399"/>
                </a:solidFill>
                <a:latin typeface="Arial Rounded MT Bold" panose="020F0704030504030204"/>
                <a:ea typeface="ＭＳ Ｐゴシック" pitchFamily="34" charset="-128"/>
                <a:cs typeface="Arial" charset="0"/>
              </a:rPr>
              <a:t>Presenters / Facilitators:</a:t>
            </a:r>
          </a:p>
          <a:p>
            <a:pPr eaLnBrk="1" hangingPunct="1"/>
            <a:r>
              <a:rPr lang="en-US" altLang="en-US" sz="2800" dirty="0">
                <a:solidFill>
                  <a:srgbClr val="333399"/>
                </a:solidFill>
                <a:latin typeface="Arial Rounded MT Bold" panose="020F0704030504030204"/>
                <a:ea typeface="ＭＳ Ｐゴシック" pitchFamily="34" charset="-128"/>
                <a:cs typeface="Arial" charset="0"/>
              </a:rPr>
              <a:t>Amber OHaver</a:t>
            </a:r>
          </a:p>
          <a:p>
            <a:pPr eaLnBrk="1" hangingPunct="1"/>
            <a:r>
              <a:rPr lang="en-US" altLang="en-US" sz="2800" dirty="0">
                <a:solidFill>
                  <a:srgbClr val="333399"/>
                </a:solidFill>
                <a:latin typeface="Arial Rounded MT Bold" panose="020F0704030504030204"/>
                <a:ea typeface="ＭＳ Ｐゴシック" pitchFamily="34" charset="-128"/>
                <a:cs typeface="Arial" charset="0"/>
              </a:rPr>
              <a:t>Paula McElwee</a:t>
            </a:r>
          </a:p>
        </p:txBody>
      </p:sp>
      <p:pic>
        <p:nvPicPr>
          <p:cNvPr id="13316" name="Picture 3" descr="ILNET logo with IL-NET in blue block letters underlined in red. Beneath CIL-NET SILC-NET in small red block letter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192" y="457200"/>
            <a:ext cx="1115616"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C7C8ACA3-9F92-4AD5-9E39-716CB6917A7B}" type="slidenum">
              <a:rPr lang="en-US" smtClean="0"/>
              <a:pPr>
                <a:defRPr/>
              </a:pPr>
              <a:t>2</a:t>
            </a:fld>
            <a:endParaRPr lang="en-US" dirty="0"/>
          </a:p>
        </p:txBody>
      </p:sp>
    </p:spTree>
    <p:extLst>
      <p:ext uri="{BB962C8B-B14F-4D97-AF65-F5344CB8AC3E}">
        <p14:creationId xmlns:p14="http://schemas.microsoft.com/office/powerpoint/2010/main" val="163138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52554"/>
            <a:ext cx="8895347" cy="5410200"/>
          </a:xfrm>
        </p:spPr>
        <p:txBody>
          <a:bodyPr/>
          <a:lstStyle/>
          <a:p>
            <a:pPr lvl="0"/>
            <a:r>
              <a:rPr lang="en-US" sz="2800" dirty="0"/>
              <a:t>Independent Living – The Beginning</a:t>
            </a:r>
          </a:p>
          <a:p>
            <a:pPr lvl="0"/>
            <a:r>
              <a:rPr lang="en-US" sz="2800" dirty="0"/>
              <a:t>Vision of Independent Living (IL) - Cripple Power</a:t>
            </a:r>
          </a:p>
          <a:p>
            <a:pPr lvl="0"/>
            <a:r>
              <a:rPr lang="en-US" sz="2800" dirty="0"/>
              <a:t>What Independent Living is – A Movement, A Philosophy </a:t>
            </a:r>
          </a:p>
          <a:p>
            <a:pPr lvl="0"/>
            <a:r>
              <a:rPr lang="en-US" sz="2800" dirty="0"/>
              <a:t>What Independent Living is NOT</a:t>
            </a:r>
          </a:p>
          <a:p>
            <a:pPr lvl="0"/>
            <a:r>
              <a:rPr lang="en-US" sz="2800" dirty="0"/>
              <a:t>10 Principles / Tenets of Independent Living </a:t>
            </a:r>
          </a:p>
        </p:txBody>
      </p:sp>
      <p:sp>
        <p:nvSpPr>
          <p:cNvPr id="4" name="Slide Number Placeholder 3"/>
          <p:cNvSpPr>
            <a:spLocks noGrp="1"/>
          </p:cNvSpPr>
          <p:nvPr>
            <p:ph type="sldNum" sz="quarter" idx="10"/>
          </p:nvPr>
        </p:nvSpPr>
        <p:spPr>
          <a:prstGeom prst="rect">
            <a:avLst/>
          </a:prstGeom>
        </p:spPr>
        <p:txBody>
          <a:bodyPr/>
          <a:lstStyle/>
          <a:p>
            <a:fld id="{34BBC363-8651-40F5-ADDC-7ED98BE00A78}" type="slidenum">
              <a:rPr lang="en-US" smtClean="0"/>
              <a:t>3</a:t>
            </a:fld>
            <a:endParaRPr lang="en-US" dirty="0"/>
          </a:p>
        </p:txBody>
      </p:sp>
      <p:sp>
        <p:nvSpPr>
          <p:cNvPr id="2" name="Title 1"/>
          <p:cNvSpPr>
            <a:spLocks noGrp="1"/>
          </p:cNvSpPr>
          <p:nvPr>
            <p:ph type="title"/>
          </p:nvPr>
        </p:nvSpPr>
        <p:spPr>
          <a:xfrm>
            <a:off x="228600" y="274638"/>
            <a:ext cx="7696200" cy="563562"/>
          </a:xfrm>
        </p:spPr>
        <p:txBody>
          <a:bodyPr>
            <a:normAutofit/>
          </a:bodyPr>
          <a:lstStyle/>
          <a:p>
            <a:r>
              <a:rPr lang="en-US" dirty="0">
                <a:latin typeface="Arial Rounded MT Bold"/>
                <a:ea typeface="Tahoma" panose="020B0604030504040204" pitchFamily="34" charset="0"/>
                <a:cs typeface="Tahoma" panose="020B0604030504040204" pitchFamily="34" charset="0"/>
              </a:rPr>
              <a:t>What We Will Share &amp; Discuss</a:t>
            </a:r>
            <a:endParaRPr lang="en-US" dirty="0">
              <a:solidFill>
                <a:schemeClr val="accent2"/>
              </a:solidFill>
              <a:latin typeface="Arial Rounded MT Bold"/>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639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76A8912-449D-B571-5539-B34CEFF718C0}"/>
              </a:ext>
            </a:extLst>
          </p:cNvPr>
          <p:cNvSpPr>
            <a:spLocks noGrp="1" noChangeArrowheads="1"/>
          </p:cNvSpPr>
          <p:nvPr>
            <p:ph type="title"/>
          </p:nvPr>
        </p:nvSpPr>
        <p:spPr>
          <a:xfrm>
            <a:off x="228600" y="274638"/>
            <a:ext cx="8458200" cy="792162"/>
          </a:xfrm>
        </p:spPr>
        <p:txBody>
          <a:bodyPr wrap="square" anchor="ctr">
            <a:normAutofit/>
          </a:bodyPr>
          <a:lstStyle/>
          <a:p>
            <a:pPr eaLnBrk="1" hangingPunct="1">
              <a:lnSpc>
                <a:spcPct val="90000"/>
              </a:lnSpc>
              <a:defRPr/>
            </a:pPr>
            <a:r>
              <a:rPr lang="en-US" sz="2400" dirty="0"/>
              <a:t>Independent Living – The Beginning</a:t>
            </a:r>
          </a:p>
        </p:txBody>
      </p:sp>
      <p:sp>
        <p:nvSpPr>
          <p:cNvPr id="17416" name="Content Placeholder 2">
            <a:extLst>
              <a:ext uri="{FF2B5EF4-FFF2-40B4-BE49-F238E27FC236}">
                <a16:creationId xmlns:a16="http://schemas.microsoft.com/office/drawing/2014/main" id="{CADC1EB2-2D82-3811-2D9F-4D225141AFA5}"/>
              </a:ext>
            </a:extLst>
          </p:cNvPr>
          <p:cNvSpPr>
            <a:spLocks noGrp="1"/>
          </p:cNvSpPr>
          <p:nvPr>
            <p:ph sz="half" idx="1"/>
          </p:nvPr>
        </p:nvSpPr>
        <p:spPr>
          <a:xfrm>
            <a:off x="304800" y="1219200"/>
            <a:ext cx="4229100" cy="5029200"/>
          </a:xfrm>
        </p:spPr>
        <p:txBody>
          <a:bodyPr/>
          <a:lstStyle/>
          <a:p>
            <a:pPr marL="0" indent="0">
              <a:buNone/>
            </a:pPr>
            <a:endParaRPr lang="en-US" dirty="0"/>
          </a:p>
          <a:p>
            <a:r>
              <a:rPr lang="en-US" dirty="0"/>
              <a:t>Ed Roberts – the Father of IL</a:t>
            </a:r>
          </a:p>
          <a:p>
            <a:endParaRPr lang="en-US" dirty="0"/>
          </a:p>
          <a:p>
            <a:r>
              <a:rPr lang="en-US" dirty="0"/>
              <a:t>University of California Berkley in 1962</a:t>
            </a:r>
          </a:p>
          <a:p>
            <a:pPr marL="0" indent="0">
              <a:buNone/>
            </a:pPr>
            <a:endParaRPr lang="en-US" dirty="0"/>
          </a:p>
          <a:p>
            <a:r>
              <a:rPr lang="en-US" dirty="0"/>
              <a:t>Rolling Quads</a:t>
            </a:r>
          </a:p>
          <a:p>
            <a:endParaRPr lang="en-US" dirty="0"/>
          </a:p>
        </p:txBody>
      </p:sp>
      <p:pic>
        <p:nvPicPr>
          <p:cNvPr id="2" name="Picture 1">
            <a:extLst>
              <a:ext uri="{FF2B5EF4-FFF2-40B4-BE49-F238E27FC236}">
                <a16:creationId xmlns:a16="http://schemas.microsoft.com/office/drawing/2014/main" id="{CAB6F346-5ADF-3C34-F38C-F3F2C4B15927}"/>
              </a:ext>
            </a:extLst>
          </p:cNvPr>
          <p:cNvPicPr>
            <a:picLocks noChangeAspect="1"/>
          </p:cNvPicPr>
          <p:nvPr/>
        </p:nvPicPr>
        <p:blipFill rotWithShape="1">
          <a:blip r:embed="rId3"/>
          <a:srcRect l="18345" r="11824"/>
          <a:stretch/>
        </p:blipFill>
        <p:spPr>
          <a:xfrm>
            <a:off x="4686300" y="1219200"/>
            <a:ext cx="4229100" cy="5029200"/>
          </a:xfrm>
          <a:prstGeom prst="rect">
            <a:avLst/>
          </a:prstGeom>
          <a:noFill/>
        </p:spPr>
      </p:pic>
      <p:sp>
        <p:nvSpPr>
          <p:cNvPr id="17418" name="Slide Number Placeholder 4">
            <a:extLst>
              <a:ext uri="{FF2B5EF4-FFF2-40B4-BE49-F238E27FC236}">
                <a16:creationId xmlns:a16="http://schemas.microsoft.com/office/drawing/2014/main" id="{FF986C8F-16B0-F865-ADFD-913C44C99C39}"/>
              </a:ext>
            </a:extLst>
          </p:cNvPr>
          <p:cNvSpPr>
            <a:spLocks noGrp="1"/>
          </p:cNvSpPr>
          <p:nvPr>
            <p:ph type="sldNum" sz="quarter" idx="10"/>
          </p:nvPr>
        </p:nvSpPr>
        <p:spPr>
          <a:xfrm>
            <a:off x="6477000" y="6324600"/>
            <a:ext cx="2362200" cy="244475"/>
          </a:xfrm>
        </p:spPr>
        <p:txBody>
          <a:bodyPr/>
          <a:lstStyle/>
          <a:p>
            <a:pPr>
              <a:spcAft>
                <a:spcPts val="600"/>
              </a:spcAft>
              <a:defRPr/>
            </a:pPr>
            <a:fld id="{4CF5312C-8747-4F3B-BF17-2BCC2CA352BE}" type="slidenum">
              <a:rPr lang="en-US" smtClean="0"/>
              <a:pPr>
                <a:spcAft>
                  <a:spcPts val="600"/>
                </a:spcAft>
                <a:defRPr/>
              </a:pPr>
              <a:t>4</a:t>
            </a:fld>
            <a:endParaRPr lang="en-US" dirty="0"/>
          </a:p>
        </p:txBody>
      </p:sp>
    </p:spTree>
    <p:extLst>
      <p:ext uri="{BB962C8B-B14F-4D97-AF65-F5344CB8AC3E}">
        <p14:creationId xmlns:p14="http://schemas.microsoft.com/office/powerpoint/2010/main" val="203241960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320232"/>
            <a:ext cx="8707056" cy="914400"/>
          </a:xfrm>
        </p:spPr>
        <p:txBody>
          <a:bodyPr/>
          <a:lstStyle/>
          <a:p>
            <a:pPr eaLnBrk="1" hangingPunct="1">
              <a:defRPr/>
            </a:pPr>
            <a:r>
              <a:rPr lang="en-US" dirty="0"/>
              <a:t>Cripple Power – Vision of IL </a:t>
            </a:r>
          </a:p>
        </p:txBody>
      </p:sp>
      <p:sp>
        <p:nvSpPr>
          <p:cNvPr id="17411" name="Rectangle 3"/>
          <p:cNvSpPr>
            <a:spLocks noGrp="1" noChangeArrowheads="1"/>
          </p:cNvSpPr>
          <p:nvPr>
            <p:ph type="body" idx="1"/>
          </p:nvPr>
        </p:nvSpPr>
        <p:spPr>
          <a:xfrm>
            <a:off x="1277073" y="1469025"/>
            <a:ext cx="6651585" cy="4800600"/>
          </a:xfrm>
        </p:spPr>
        <p:txBody>
          <a:bodyPr/>
          <a:lstStyle/>
          <a:p>
            <a:pPr marL="0" indent="0" algn="ctr" eaLnBrk="1" hangingPunct="1">
              <a:buNone/>
            </a:pPr>
            <a:r>
              <a:rPr lang="en-US" sz="3000" i="1" dirty="0"/>
              <a:t>I’m tired of well-meaning, non-cripples with their stereotypes of what I can and cannot do directing my life and my future. I want cripples to direct their own programs and to be able to train other cripples to direct new programs. This is the start of something big - - </a:t>
            </a:r>
            <a:r>
              <a:rPr lang="en-US" sz="3000" i="1" u="sng" dirty="0"/>
              <a:t>CRIPPLE POWER</a:t>
            </a:r>
            <a:r>
              <a:rPr lang="en-US" sz="3000" i="1" dirty="0"/>
              <a:t>.”</a:t>
            </a:r>
          </a:p>
          <a:p>
            <a:pPr marL="0" indent="0" algn="ctr" eaLnBrk="1" hangingPunct="1">
              <a:buNone/>
            </a:pPr>
            <a:r>
              <a:rPr lang="en-US" sz="3000" i="1" dirty="0"/>
              <a:t>- Ed Roberts</a:t>
            </a:r>
          </a:p>
          <a:p>
            <a:pPr marL="0" indent="0" algn="ctr" eaLnBrk="1" hangingPunct="1">
              <a:buNone/>
            </a:pPr>
            <a:endParaRPr lang="en-US" altLang="en-US" sz="3600" dirty="0">
              <a:ea typeface="ＭＳ Ｐゴシック" pitchFamily="34" charset="-128"/>
            </a:endParaRPr>
          </a:p>
        </p:txBody>
      </p:sp>
    </p:spTree>
    <p:extLst>
      <p:ext uri="{BB962C8B-B14F-4D97-AF65-F5344CB8AC3E}">
        <p14:creationId xmlns:p14="http://schemas.microsoft.com/office/powerpoint/2010/main" val="137622787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320232"/>
            <a:ext cx="8707056" cy="914400"/>
          </a:xfrm>
        </p:spPr>
        <p:txBody>
          <a:bodyPr/>
          <a:lstStyle/>
          <a:p>
            <a:pPr eaLnBrk="1" hangingPunct="1">
              <a:defRPr/>
            </a:pPr>
            <a:r>
              <a:rPr lang="en-US" dirty="0"/>
              <a:t>What Independent Living IS!</a:t>
            </a:r>
          </a:p>
        </p:txBody>
      </p:sp>
      <p:sp>
        <p:nvSpPr>
          <p:cNvPr id="17411" name="Rectangle 3"/>
          <p:cNvSpPr>
            <a:spLocks noGrp="1" noChangeArrowheads="1"/>
          </p:cNvSpPr>
          <p:nvPr>
            <p:ph type="body" idx="1"/>
          </p:nvPr>
        </p:nvSpPr>
        <p:spPr>
          <a:xfrm>
            <a:off x="1277073" y="1469025"/>
            <a:ext cx="6651585" cy="4800600"/>
          </a:xfrm>
        </p:spPr>
        <p:txBody>
          <a:bodyPr/>
          <a:lstStyle/>
          <a:p>
            <a:pPr marL="0" indent="0" algn="ctr">
              <a:buNone/>
            </a:pPr>
            <a:r>
              <a:rPr lang="en-US" sz="2800" b="1" dirty="0"/>
              <a:t>A Movement &amp; Philosophy</a:t>
            </a:r>
          </a:p>
          <a:p>
            <a:pPr marL="0" indent="0" algn="ctr">
              <a:buNone/>
            </a:pPr>
            <a:endParaRPr lang="en-US" sz="2800" dirty="0"/>
          </a:p>
          <a:p>
            <a:pPr marL="0" indent="0" algn="ctr">
              <a:buNone/>
            </a:pPr>
            <a:r>
              <a:rPr lang="en-US" sz="2800" dirty="0"/>
              <a:t>Choice</a:t>
            </a:r>
          </a:p>
          <a:p>
            <a:pPr marL="0" indent="0" algn="ctr">
              <a:buNone/>
            </a:pPr>
            <a:r>
              <a:rPr lang="en-US" sz="2800" dirty="0"/>
              <a:t>Control</a:t>
            </a:r>
          </a:p>
          <a:p>
            <a:pPr marL="0" indent="0" algn="ctr">
              <a:buNone/>
            </a:pPr>
            <a:r>
              <a:rPr lang="en-US" sz="2800" dirty="0"/>
              <a:t>Equality / Equity</a:t>
            </a:r>
          </a:p>
          <a:p>
            <a:pPr marL="0" indent="0" algn="ctr">
              <a:buNone/>
            </a:pPr>
            <a:r>
              <a:rPr lang="en-US" sz="2800" dirty="0"/>
              <a:t>Freedom / Liberation</a:t>
            </a:r>
            <a:endParaRPr lang="en-US" sz="2800" b="1" dirty="0"/>
          </a:p>
          <a:p>
            <a:pPr marL="0" indent="0" algn="ctr" eaLnBrk="1" hangingPunct="1">
              <a:buNone/>
            </a:pPr>
            <a:endParaRPr lang="en-US" altLang="en-US" sz="2800" dirty="0">
              <a:ea typeface="ＭＳ Ｐゴシック" pitchFamily="34" charset="-128"/>
            </a:endParaRPr>
          </a:p>
        </p:txBody>
      </p:sp>
    </p:spTree>
    <p:extLst>
      <p:ext uri="{BB962C8B-B14F-4D97-AF65-F5344CB8AC3E}">
        <p14:creationId xmlns:p14="http://schemas.microsoft.com/office/powerpoint/2010/main" val="362442664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BC00611-026B-F423-BC35-C3BB144B975A}"/>
              </a:ext>
            </a:extLst>
          </p:cNvPr>
          <p:cNvSpPr>
            <a:spLocks noGrp="1" noChangeArrowheads="1"/>
          </p:cNvSpPr>
          <p:nvPr>
            <p:ph type="title"/>
          </p:nvPr>
        </p:nvSpPr>
        <p:spPr>
          <a:xfrm>
            <a:off x="228600" y="274638"/>
            <a:ext cx="8458200" cy="792162"/>
          </a:xfrm>
        </p:spPr>
        <p:txBody>
          <a:bodyPr wrap="square" anchor="ctr">
            <a:normAutofit/>
          </a:bodyPr>
          <a:lstStyle/>
          <a:p>
            <a:pPr eaLnBrk="1" hangingPunct="1">
              <a:defRPr/>
            </a:pPr>
            <a:r>
              <a:rPr lang="en-US" dirty="0"/>
              <a:t>Independent Living Movement</a:t>
            </a:r>
          </a:p>
        </p:txBody>
      </p:sp>
      <p:sp>
        <p:nvSpPr>
          <p:cNvPr id="17411" name="Rectangle 3">
            <a:extLst>
              <a:ext uri="{FF2B5EF4-FFF2-40B4-BE49-F238E27FC236}">
                <a16:creationId xmlns:a16="http://schemas.microsoft.com/office/drawing/2014/main" id="{484974AA-CBF0-3702-F452-88E253CFF8A3}"/>
              </a:ext>
            </a:extLst>
          </p:cNvPr>
          <p:cNvSpPr>
            <a:spLocks noGrp="1" noChangeArrowheads="1"/>
          </p:cNvSpPr>
          <p:nvPr>
            <p:ph sz="half" idx="1"/>
          </p:nvPr>
        </p:nvSpPr>
        <p:spPr>
          <a:xfrm>
            <a:off x="0" y="1219200"/>
            <a:ext cx="9144000" cy="667473"/>
          </a:xfrm>
        </p:spPr>
        <p:txBody>
          <a:bodyPr wrap="square" anchor="t">
            <a:normAutofit/>
          </a:bodyPr>
          <a:lstStyle/>
          <a:p>
            <a:pPr marL="0" indent="0" algn="ctr" eaLnBrk="1" hangingPunct="1">
              <a:buNone/>
            </a:pPr>
            <a:r>
              <a:rPr lang="en-US" sz="2000" b="1" i="1" u="sng" dirty="0"/>
              <a:t>BY</a:t>
            </a:r>
            <a:r>
              <a:rPr lang="en-US" sz="2000" dirty="0"/>
              <a:t> people with disabilities, </a:t>
            </a:r>
            <a:r>
              <a:rPr lang="en-US" sz="2000" b="1" i="1" u="sng" dirty="0"/>
              <a:t>FOR</a:t>
            </a:r>
            <a:r>
              <a:rPr lang="en-US" sz="2000" dirty="0"/>
              <a:t> people with disabilities</a:t>
            </a:r>
          </a:p>
          <a:p>
            <a:pPr marL="0" indent="0" algn="ctr" eaLnBrk="1" hangingPunct="1">
              <a:buNone/>
            </a:pPr>
            <a:endParaRPr lang="en-US" altLang="en-US" dirty="0"/>
          </a:p>
        </p:txBody>
      </p:sp>
      <p:pic>
        <p:nvPicPr>
          <p:cNvPr id="2" name="Picture 1" descr="A group of people in wheelchairs holding a banner&#10;&#10;Description automatically generated">
            <a:extLst>
              <a:ext uri="{FF2B5EF4-FFF2-40B4-BE49-F238E27FC236}">
                <a16:creationId xmlns:a16="http://schemas.microsoft.com/office/drawing/2014/main" id="{95204B08-68D8-0E10-9F54-2EF315244491}"/>
              </a:ext>
            </a:extLst>
          </p:cNvPr>
          <p:cNvPicPr>
            <a:picLocks noChangeAspect="1"/>
          </p:cNvPicPr>
          <p:nvPr/>
        </p:nvPicPr>
        <p:blipFill>
          <a:blip r:embed="rId3"/>
          <a:stretch>
            <a:fillRect/>
          </a:stretch>
        </p:blipFill>
        <p:spPr>
          <a:xfrm>
            <a:off x="1592697" y="1886673"/>
            <a:ext cx="5910595" cy="3989651"/>
          </a:xfrm>
          <a:prstGeom prst="rect">
            <a:avLst/>
          </a:prstGeom>
          <a:noFill/>
        </p:spPr>
      </p:pic>
      <p:sp>
        <p:nvSpPr>
          <p:cNvPr id="17416" name="Slide Number Placeholder 4">
            <a:extLst>
              <a:ext uri="{FF2B5EF4-FFF2-40B4-BE49-F238E27FC236}">
                <a16:creationId xmlns:a16="http://schemas.microsoft.com/office/drawing/2014/main" id="{852B98F2-4AC3-525E-D9E1-463534EDDC0C}"/>
              </a:ext>
            </a:extLst>
          </p:cNvPr>
          <p:cNvSpPr>
            <a:spLocks noGrp="1"/>
          </p:cNvSpPr>
          <p:nvPr>
            <p:ph type="sldNum" sz="quarter" idx="10"/>
          </p:nvPr>
        </p:nvSpPr>
        <p:spPr>
          <a:xfrm>
            <a:off x="6477000" y="6324600"/>
            <a:ext cx="2362200" cy="244475"/>
          </a:xfrm>
        </p:spPr>
        <p:txBody>
          <a:bodyPr/>
          <a:lstStyle/>
          <a:p>
            <a:pPr>
              <a:spcAft>
                <a:spcPts val="600"/>
              </a:spcAft>
              <a:defRPr/>
            </a:pPr>
            <a:fld id="{4CF5312C-8747-4F3B-BF17-2BCC2CA352BE}" type="slidenum">
              <a:rPr lang="en-US" smtClean="0"/>
              <a:pPr>
                <a:spcAft>
                  <a:spcPts val="600"/>
                </a:spcAft>
                <a:defRPr/>
              </a:pPr>
              <a:t>7</a:t>
            </a:fld>
            <a:endParaRPr lang="en-US" dirty="0"/>
          </a:p>
        </p:txBody>
      </p:sp>
    </p:spTree>
    <p:extLst>
      <p:ext uri="{BB962C8B-B14F-4D97-AF65-F5344CB8AC3E}">
        <p14:creationId xmlns:p14="http://schemas.microsoft.com/office/powerpoint/2010/main" val="17031942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BC00611-026B-F423-BC35-C3BB144B975A}"/>
              </a:ext>
            </a:extLst>
          </p:cNvPr>
          <p:cNvSpPr>
            <a:spLocks noGrp="1" noChangeArrowheads="1"/>
          </p:cNvSpPr>
          <p:nvPr>
            <p:ph type="title"/>
          </p:nvPr>
        </p:nvSpPr>
        <p:spPr>
          <a:xfrm>
            <a:off x="228600" y="274638"/>
            <a:ext cx="8458200" cy="792162"/>
          </a:xfrm>
        </p:spPr>
        <p:txBody>
          <a:bodyPr wrap="square" anchor="ctr">
            <a:normAutofit/>
          </a:bodyPr>
          <a:lstStyle/>
          <a:p>
            <a:pPr eaLnBrk="1" hangingPunct="1">
              <a:defRPr/>
            </a:pPr>
            <a:r>
              <a:rPr lang="en-US" dirty="0"/>
              <a:t>Independent Living Movement</a:t>
            </a:r>
          </a:p>
        </p:txBody>
      </p:sp>
      <p:sp>
        <p:nvSpPr>
          <p:cNvPr id="17411" name="Rectangle 3">
            <a:extLst>
              <a:ext uri="{FF2B5EF4-FFF2-40B4-BE49-F238E27FC236}">
                <a16:creationId xmlns:a16="http://schemas.microsoft.com/office/drawing/2014/main" id="{484974AA-CBF0-3702-F452-88E253CFF8A3}"/>
              </a:ext>
            </a:extLst>
          </p:cNvPr>
          <p:cNvSpPr>
            <a:spLocks noGrp="1" noChangeArrowheads="1"/>
          </p:cNvSpPr>
          <p:nvPr>
            <p:ph sz="half" idx="1"/>
          </p:nvPr>
        </p:nvSpPr>
        <p:spPr>
          <a:xfrm>
            <a:off x="358814" y="1219200"/>
            <a:ext cx="8458200" cy="4915382"/>
          </a:xfrm>
        </p:spPr>
        <p:txBody>
          <a:bodyPr wrap="square" anchor="t">
            <a:normAutofit fontScale="92500" lnSpcReduction="10000"/>
          </a:bodyPr>
          <a:lstStyle/>
          <a:p>
            <a:r>
              <a:rPr lang="en-US" dirty="0"/>
              <a:t>Grassroots</a:t>
            </a:r>
          </a:p>
          <a:p>
            <a:r>
              <a:rPr lang="en-US" dirty="0"/>
              <a:t>Cross-Disability &amp; ALL Ages</a:t>
            </a:r>
          </a:p>
          <a:p>
            <a:r>
              <a:rPr lang="en-US" dirty="0"/>
              <a:t>Disability Led &amp; Directed</a:t>
            </a:r>
          </a:p>
          <a:p>
            <a:r>
              <a:rPr lang="en-US" dirty="0"/>
              <a:t>Intersectional – Embraces ALL Identities</a:t>
            </a:r>
          </a:p>
          <a:p>
            <a:r>
              <a:rPr lang="en-US" dirty="0"/>
              <a:t>Rooted in Advocacy (Individual &amp; Systems)</a:t>
            </a:r>
          </a:p>
          <a:p>
            <a:r>
              <a:rPr lang="en-US" dirty="0"/>
              <a:t>Grounded in Social Model of Disability </a:t>
            </a:r>
          </a:p>
          <a:p>
            <a:r>
              <a:rPr lang="en-US" dirty="0"/>
              <a:t>Fosters Community &amp; Collective Support</a:t>
            </a:r>
          </a:p>
          <a:p>
            <a:pPr marL="0" indent="0" algn="ctr">
              <a:buNone/>
            </a:pPr>
            <a:endParaRPr lang="en-US" sz="2400" b="1" i="1" dirty="0"/>
          </a:p>
          <a:p>
            <a:pPr marL="0" indent="0" algn="ctr">
              <a:buNone/>
            </a:pPr>
            <a:r>
              <a:rPr lang="en-US" sz="2400" b="1" i="1" dirty="0"/>
              <a:t>Nothing About Us, Without Us!</a:t>
            </a:r>
          </a:p>
          <a:p>
            <a:pPr marL="0" indent="0" algn="ctr">
              <a:buNone/>
            </a:pPr>
            <a:r>
              <a:rPr lang="en-US" sz="2400" b="1" i="1" dirty="0"/>
              <a:t>Our Homes, Not Nursing Homes!</a:t>
            </a:r>
          </a:p>
          <a:p>
            <a:pPr marL="0" indent="0" algn="ctr">
              <a:buNone/>
            </a:pPr>
            <a:r>
              <a:rPr lang="en-US" sz="2400" b="1" i="1" dirty="0"/>
              <a:t>Our Existence Is Resistance!</a:t>
            </a:r>
          </a:p>
          <a:p>
            <a:pPr marL="0" indent="0" algn="ctr" eaLnBrk="1" hangingPunct="1">
              <a:buNone/>
            </a:pPr>
            <a:endParaRPr lang="en-US" altLang="en-US" dirty="0"/>
          </a:p>
        </p:txBody>
      </p:sp>
      <p:sp>
        <p:nvSpPr>
          <p:cNvPr id="17416" name="Slide Number Placeholder 4">
            <a:extLst>
              <a:ext uri="{FF2B5EF4-FFF2-40B4-BE49-F238E27FC236}">
                <a16:creationId xmlns:a16="http://schemas.microsoft.com/office/drawing/2014/main" id="{852B98F2-4AC3-525E-D9E1-463534EDDC0C}"/>
              </a:ext>
            </a:extLst>
          </p:cNvPr>
          <p:cNvSpPr>
            <a:spLocks noGrp="1"/>
          </p:cNvSpPr>
          <p:nvPr>
            <p:ph type="sldNum" sz="quarter" idx="10"/>
          </p:nvPr>
        </p:nvSpPr>
        <p:spPr>
          <a:xfrm>
            <a:off x="6477000" y="6324600"/>
            <a:ext cx="2362200" cy="244475"/>
          </a:xfrm>
        </p:spPr>
        <p:txBody>
          <a:bodyPr/>
          <a:lstStyle/>
          <a:p>
            <a:pPr>
              <a:spcAft>
                <a:spcPts val="600"/>
              </a:spcAft>
              <a:defRPr/>
            </a:pPr>
            <a:fld id="{4CF5312C-8747-4F3B-BF17-2BCC2CA352BE}" type="slidenum">
              <a:rPr lang="en-US" smtClean="0"/>
              <a:pPr>
                <a:spcAft>
                  <a:spcPts val="600"/>
                </a:spcAft>
                <a:defRPr/>
              </a:pPr>
              <a:t>8</a:t>
            </a:fld>
            <a:endParaRPr lang="en-US" dirty="0"/>
          </a:p>
        </p:txBody>
      </p:sp>
    </p:spTree>
    <p:extLst>
      <p:ext uri="{BB962C8B-B14F-4D97-AF65-F5344CB8AC3E}">
        <p14:creationId xmlns:p14="http://schemas.microsoft.com/office/powerpoint/2010/main" val="206425097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F9FE27-E4AD-0649-EE6C-9DEC13EC37EA}"/>
              </a:ext>
            </a:extLst>
          </p:cNvPr>
          <p:cNvSpPr>
            <a:spLocks noGrp="1"/>
          </p:cNvSpPr>
          <p:nvPr>
            <p:ph idx="1"/>
          </p:nvPr>
        </p:nvSpPr>
        <p:spPr>
          <a:xfrm>
            <a:off x="1728485" y="1506638"/>
            <a:ext cx="5702461" cy="2845443"/>
          </a:xfrm>
        </p:spPr>
        <p:txBody>
          <a:bodyPr anchor="ctr"/>
          <a:lstStyle/>
          <a:p>
            <a:pPr marL="0" indent="0" algn="ctr">
              <a:buNone/>
            </a:pPr>
            <a:r>
              <a:rPr lang="en-US" sz="4800" b="1" dirty="0"/>
              <a:t>What Makes Independent Living Unique?</a:t>
            </a:r>
          </a:p>
        </p:txBody>
      </p:sp>
      <p:sp>
        <p:nvSpPr>
          <p:cNvPr id="3" name="Slide Number Placeholder 2">
            <a:extLst>
              <a:ext uri="{FF2B5EF4-FFF2-40B4-BE49-F238E27FC236}">
                <a16:creationId xmlns:a16="http://schemas.microsoft.com/office/drawing/2014/main" id="{6E17B17F-47DC-A8A5-8EBF-DDCF93EE96E4}"/>
              </a:ext>
            </a:extLst>
          </p:cNvPr>
          <p:cNvSpPr>
            <a:spLocks noGrp="1"/>
          </p:cNvSpPr>
          <p:nvPr>
            <p:ph type="sldNum" sz="quarter" idx="10"/>
          </p:nvPr>
        </p:nvSpPr>
        <p:spPr/>
        <p:txBody>
          <a:bodyPr/>
          <a:lstStyle/>
          <a:p>
            <a:pPr>
              <a:defRPr/>
            </a:pPr>
            <a:fld id="{F2DF5F09-D78D-44DB-A338-E90D23C46220}" type="slidenum">
              <a:rPr lang="en-US" smtClean="0"/>
              <a:pPr>
                <a:defRPr/>
              </a:pPr>
              <a:t>9</a:t>
            </a:fld>
            <a:endParaRPr lang="en-US" dirty="0"/>
          </a:p>
        </p:txBody>
      </p:sp>
    </p:spTree>
    <p:extLst>
      <p:ext uri="{BB962C8B-B14F-4D97-AF65-F5344CB8AC3E}">
        <p14:creationId xmlns:p14="http://schemas.microsoft.com/office/powerpoint/2010/main" val="197205627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2039</TotalTime>
  <Words>1409</Words>
  <Application>Microsoft Office PowerPoint</Application>
  <PresentationFormat>On-screen Show (4:3)</PresentationFormat>
  <Paragraphs>169</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Rounded MT Bold</vt:lpstr>
      <vt:lpstr>Montserrat</vt:lpstr>
      <vt:lpstr>Tahoma</vt:lpstr>
      <vt:lpstr>Times New Roman</vt:lpstr>
      <vt:lpstr>Default Design</vt:lpstr>
      <vt:lpstr>Independent Living Research Utilization</vt:lpstr>
      <vt:lpstr>Independent Living In Action Part One </vt:lpstr>
      <vt:lpstr>What We Will Share &amp; Discuss</vt:lpstr>
      <vt:lpstr>Independent Living – The Beginning</vt:lpstr>
      <vt:lpstr>Cripple Power – Vision of IL </vt:lpstr>
      <vt:lpstr>What Independent Living IS!</vt:lpstr>
      <vt:lpstr>Independent Living Movement</vt:lpstr>
      <vt:lpstr>Independent Living Movement</vt:lpstr>
      <vt:lpstr>PowerPoint Presentation</vt:lpstr>
      <vt:lpstr>Independent Living Philosophy</vt:lpstr>
      <vt:lpstr>What Independent Living IS NOT!</vt:lpstr>
      <vt:lpstr>10 Principles / Tenets of the IL Philosophy</vt:lpstr>
      <vt:lpstr>10 Principles / Tenets of the IL Philosophy</vt:lpstr>
      <vt:lpstr>PowerPoint Presentation</vt:lpstr>
      <vt:lpstr>Questions? Comments?</vt:lpstr>
      <vt:lpstr>Resources IL History &amp; Movement:</vt:lpstr>
      <vt:lpstr>For additional questions and / or on-going technical assistance, contact:</vt:lpstr>
      <vt:lpstr>&gt;&gt; Slide 18 IL-NET Attribution</vt:lpstr>
    </vt:vector>
  </TitlesOfParts>
  <Company>Tirr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Support for SILC Chairpersons</dc:title>
  <dc:creator>eubanks</dc:creator>
  <cp:lastModifiedBy>McElwee, Paula</cp:lastModifiedBy>
  <cp:revision>28</cp:revision>
  <cp:lastPrinted>2018-03-01T19:49:08Z</cp:lastPrinted>
  <dcterms:created xsi:type="dcterms:W3CDTF">2011-01-05T14:17:40Z</dcterms:created>
  <dcterms:modified xsi:type="dcterms:W3CDTF">2023-12-12T18:21:05Z</dcterms:modified>
</cp:coreProperties>
</file>