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626" r:id="rId2"/>
    <p:sldId id="1101" r:id="rId3"/>
    <p:sldId id="1103" r:id="rId4"/>
    <p:sldId id="1182" r:id="rId5"/>
    <p:sldId id="1184" r:id="rId6"/>
    <p:sldId id="1187" r:id="rId7"/>
    <p:sldId id="1186" r:id="rId8"/>
    <p:sldId id="1180" r:id="rId9"/>
    <p:sldId id="1104" r:id="rId10"/>
    <p:sldId id="1191" r:id="rId11"/>
    <p:sldId id="1192" r:id="rId12"/>
    <p:sldId id="1190" r:id="rId13"/>
    <p:sldId id="1168" r:id="rId14"/>
    <p:sldId id="1193" r:id="rId15"/>
    <p:sldId id="1170" r:id="rId16"/>
    <p:sldId id="1175" r:id="rId17"/>
    <p:sldId id="1178" r:id="rId18"/>
    <p:sldId id="1196" r:id="rId19"/>
    <p:sldId id="1176" r:id="rId20"/>
    <p:sldId id="1177" r:id="rId21"/>
    <p:sldId id="1179" r:id="rId22"/>
    <p:sldId id="1110" r:id="rId23"/>
    <p:sldId id="1107" r:id="rId24"/>
    <p:sldId id="811" r:id="rId25"/>
    <p:sldId id="764" r:id="rId26"/>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orient="horz" pos="2909">
          <p15:clr>
            <a:srgbClr val="A4A3A4"/>
          </p15:clr>
        </p15:guide>
        <p15:guide id="4" orient="horz" pos="2976">
          <p15:clr>
            <a:srgbClr val="A4A3A4"/>
          </p15:clr>
        </p15:guide>
        <p15:guide id="5" orient="horz" pos="2957">
          <p15:clr>
            <a:srgbClr val="A4A3A4"/>
          </p15:clr>
        </p15:guide>
        <p15:guide id="6"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ncy Smith" initials="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CC"/>
    <a:srgbClr val="A50021"/>
    <a:srgbClr val="CC33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095" autoAdjust="0"/>
    <p:restoredTop sz="77872"/>
  </p:normalViewPr>
  <p:slideViewPr>
    <p:cSldViewPr snapToGrid="0">
      <p:cViewPr varScale="1">
        <p:scale>
          <a:sx n="86" d="100"/>
          <a:sy n="86" d="100"/>
        </p:scale>
        <p:origin x="636" y="84"/>
      </p:cViewPr>
      <p:guideLst>
        <p:guide orient="horz" pos="2160"/>
        <p:guide pos="288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8"/>
        <p:guide pos="2208"/>
        <p:guide orient="horz" pos="2909"/>
        <p:guide orient="horz" pos="2976"/>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8383" cy="469745"/>
          </a:xfrm>
          <a:prstGeom prst="rect">
            <a:avLst/>
          </a:prstGeom>
        </p:spPr>
        <p:txBody>
          <a:bodyPr vert="horz" lIns="94575" tIns="47288" rIns="94575" bIns="47288" rtlCol="0"/>
          <a:lstStyle>
            <a:lvl1pPr algn="l">
              <a:defRPr sz="1200">
                <a:latin typeface="Arial" charset="0"/>
                <a:cs typeface="+mn-cs"/>
              </a:defRPr>
            </a:lvl1pPr>
          </a:lstStyle>
          <a:p>
            <a:pPr>
              <a:defRPr/>
            </a:pPr>
            <a:endParaRPr lang="en-US" dirty="0"/>
          </a:p>
        </p:txBody>
      </p:sp>
      <p:sp>
        <p:nvSpPr>
          <p:cNvPr id="3" name="Date Placeholder 2"/>
          <p:cNvSpPr>
            <a:spLocks noGrp="1"/>
          </p:cNvSpPr>
          <p:nvPr>
            <p:ph type="dt" sz="quarter" idx="1"/>
          </p:nvPr>
        </p:nvSpPr>
        <p:spPr>
          <a:xfrm>
            <a:off x="4022486" y="0"/>
            <a:ext cx="3078383" cy="469745"/>
          </a:xfrm>
          <a:prstGeom prst="rect">
            <a:avLst/>
          </a:prstGeom>
        </p:spPr>
        <p:txBody>
          <a:bodyPr vert="horz" lIns="94575" tIns="47288" rIns="94575" bIns="47288" rtlCol="0"/>
          <a:lstStyle>
            <a:lvl1pPr algn="r">
              <a:defRPr sz="1200">
                <a:latin typeface="Arial" charset="0"/>
                <a:cs typeface="+mn-cs"/>
              </a:defRPr>
            </a:lvl1pPr>
          </a:lstStyle>
          <a:p>
            <a:pPr>
              <a:defRPr/>
            </a:pPr>
            <a:fld id="{865A7DD1-600C-42FF-9D9D-BFB743C0A4FC}" type="datetimeFigureOut">
              <a:rPr lang="en-US"/>
              <a:pPr>
                <a:defRPr/>
              </a:pPr>
              <a:t>1/8/2024</a:t>
            </a:fld>
            <a:endParaRPr lang="en-US" dirty="0"/>
          </a:p>
        </p:txBody>
      </p:sp>
      <p:sp>
        <p:nvSpPr>
          <p:cNvPr id="4" name="Footer Placeholder 3"/>
          <p:cNvSpPr>
            <a:spLocks noGrp="1"/>
          </p:cNvSpPr>
          <p:nvPr>
            <p:ph type="ftr" sz="quarter" idx="2"/>
          </p:nvPr>
        </p:nvSpPr>
        <p:spPr>
          <a:xfrm>
            <a:off x="1" y="8917127"/>
            <a:ext cx="3078383" cy="469745"/>
          </a:xfrm>
          <a:prstGeom prst="rect">
            <a:avLst/>
          </a:prstGeom>
        </p:spPr>
        <p:txBody>
          <a:bodyPr vert="horz" lIns="94575" tIns="47288" rIns="94575" bIns="47288" rtlCol="0" anchor="b"/>
          <a:lstStyle>
            <a:lvl1pPr algn="l">
              <a:defRPr sz="1200">
                <a:latin typeface="Arial" charset="0"/>
                <a:cs typeface="+mn-cs"/>
              </a:defRPr>
            </a:lvl1pPr>
          </a:lstStyle>
          <a:p>
            <a:pPr>
              <a:defRPr/>
            </a:pPr>
            <a:endParaRPr lang="en-US" dirty="0"/>
          </a:p>
        </p:txBody>
      </p:sp>
      <p:sp>
        <p:nvSpPr>
          <p:cNvPr id="5" name="Slide Number Placeholder 4"/>
          <p:cNvSpPr>
            <a:spLocks noGrp="1"/>
          </p:cNvSpPr>
          <p:nvPr>
            <p:ph type="sldNum" sz="quarter" idx="3"/>
          </p:nvPr>
        </p:nvSpPr>
        <p:spPr>
          <a:xfrm>
            <a:off x="4022486" y="8917127"/>
            <a:ext cx="3078383" cy="469745"/>
          </a:xfrm>
          <a:prstGeom prst="rect">
            <a:avLst/>
          </a:prstGeom>
        </p:spPr>
        <p:txBody>
          <a:bodyPr vert="horz" lIns="94575" tIns="47288" rIns="94575" bIns="47288" rtlCol="0" anchor="b"/>
          <a:lstStyle>
            <a:lvl1pPr algn="r">
              <a:defRPr sz="1200">
                <a:latin typeface="Arial" charset="0"/>
                <a:cs typeface="+mn-cs"/>
              </a:defRPr>
            </a:lvl1pPr>
          </a:lstStyle>
          <a:p>
            <a:pPr>
              <a:defRPr/>
            </a:pPr>
            <a:fld id="{8358C2DD-14E5-490D-A181-3A78FEFD9465}" type="slidenum">
              <a:rPr lang="en-US"/>
              <a:pPr>
                <a:defRPr/>
              </a:pPr>
              <a:t>‹#›</a:t>
            </a:fld>
            <a:endParaRPr lang="en-US" dirty="0"/>
          </a:p>
        </p:txBody>
      </p:sp>
    </p:spTree>
    <p:extLst>
      <p:ext uri="{BB962C8B-B14F-4D97-AF65-F5344CB8AC3E}">
        <p14:creationId xmlns:p14="http://schemas.microsoft.com/office/powerpoint/2010/main" val="13886209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 y="0"/>
            <a:ext cx="3078383" cy="469745"/>
          </a:xfrm>
          <a:prstGeom prst="rect">
            <a:avLst/>
          </a:prstGeom>
          <a:noFill/>
          <a:ln w="9525">
            <a:noFill/>
            <a:miter lim="800000"/>
            <a:headEnd/>
            <a:tailEnd/>
          </a:ln>
          <a:effectLst/>
        </p:spPr>
        <p:txBody>
          <a:bodyPr vert="horz" wrap="square" lIns="94575" tIns="47288" rIns="94575" bIns="47288" numCol="1" anchor="t" anchorCtr="0" compatLnSpc="1">
            <a:prstTxWarp prst="textNoShape">
              <a:avLst/>
            </a:prstTxWarp>
          </a:bodyPr>
          <a:lstStyle>
            <a:lvl1pPr>
              <a:defRPr sz="1200">
                <a:latin typeface="Arial" charset="0"/>
                <a:cs typeface="+mn-cs"/>
              </a:defRPr>
            </a:lvl1pPr>
          </a:lstStyle>
          <a:p>
            <a:pPr>
              <a:defRPr/>
            </a:pPr>
            <a:endParaRPr lang="en-US" dirty="0"/>
          </a:p>
        </p:txBody>
      </p:sp>
      <p:sp>
        <p:nvSpPr>
          <p:cNvPr id="26627" name="Rectangle 3"/>
          <p:cNvSpPr>
            <a:spLocks noGrp="1" noChangeArrowheads="1"/>
          </p:cNvSpPr>
          <p:nvPr>
            <p:ph type="dt" idx="1"/>
          </p:nvPr>
        </p:nvSpPr>
        <p:spPr bwMode="auto">
          <a:xfrm>
            <a:off x="4022486" y="0"/>
            <a:ext cx="3078383" cy="469745"/>
          </a:xfrm>
          <a:prstGeom prst="rect">
            <a:avLst/>
          </a:prstGeom>
          <a:noFill/>
          <a:ln w="9525">
            <a:noFill/>
            <a:miter lim="800000"/>
            <a:headEnd/>
            <a:tailEnd/>
          </a:ln>
          <a:effectLst/>
        </p:spPr>
        <p:txBody>
          <a:bodyPr vert="horz" wrap="square" lIns="94575" tIns="47288" rIns="94575" bIns="47288" numCol="1" anchor="t" anchorCtr="0" compatLnSpc="1">
            <a:prstTxWarp prst="textNoShape">
              <a:avLst/>
            </a:prstTxWarp>
          </a:bodyPr>
          <a:lstStyle>
            <a:lvl1pPr algn="r">
              <a:defRPr sz="1200">
                <a:latin typeface="Arial" charset="0"/>
                <a:cs typeface="+mn-cs"/>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204913" y="703263"/>
            <a:ext cx="4692650" cy="3521075"/>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710891" y="4460168"/>
            <a:ext cx="5680693" cy="4224494"/>
          </a:xfrm>
          <a:prstGeom prst="rect">
            <a:avLst/>
          </a:prstGeom>
          <a:noFill/>
          <a:ln w="9525">
            <a:noFill/>
            <a:miter lim="800000"/>
            <a:headEnd/>
            <a:tailEnd/>
          </a:ln>
          <a:effectLst/>
        </p:spPr>
        <p:txBody>
          <a:bodyPr vert="horz" wrap="square" lIns="94575" tIns="47288" rIns="94575" bIns="4728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6630" name="Rectangle 6"/>
          <p:cNvSpPr>
            <a:spLocks noGrp="1" noChangeArrowheads="1"/>
          </p:cNvSpPr>
          <p:nvPr>
            <p:ph type="ftr" sz="quarter" idx="4"/>
          </p:nvPr>
        </p:nvSpPr>
        <p:spPr bwMode="auto">
          <a:xfrm>
            <a:off x="1" y="8917127"/>
            <a:ext cx="3078383" cy="469745"/>
          </a:xfrm>
          <a:prstGeom prst="rect">
            <a:avLst/>
          </a:prstGeom>
          <a:noFill/>
          <a:ln w="9525">
            <a:noFill/>
            <a:miter lim="800000"/>
            <a:headEnd/>
            <a:tailEnd/>
          </a:ln>
          <a:effectLst/>
        </p:spPr>
        <p:txBody>
          <a:bodyPr vert="horz" wrap="square" lIns="94575" tIns="47288" rIns="94575" bIns="47288" numCol="1" anchor="b" anchorCtr="0" compatLnSpc="1">
            <a:prstTxWarp prst="textNoShape">
              <a:avLst/>
            </a:prstTxWarp>
          </a:bodyPr>
          <a:lstStyle>
            <a:lvl1pPr>
              <a:defRPr sz="1200">
                <a:latin typeface="Arial" charset="0"/>
                <a:cs typeface="+mn-cs"/>
              </a:defRPr>
            </a:lvl1pPr>
          </a:lstStyle>
          <a:p>
            <a:pPr>
              <a:defRPr/>
            </a:pPr>
            <a:endParaRPr lang="en-US" dirty="0"/>
          </a:p>
        </p:txBody>
      </p:sp>
      <p:sp>
        <p:nvSpPr>
          <p:cNvPr id="26631" name="Rectangle 7"/>
          <p:cNvSpPr>
            <a:spLocks noGrp="1" noChangeArrowheads="1"/>
          </p:cNvSpPr>
          <p:nvPr>
            <p:ph type="sldNum" sz="quarter" idx="5"/>
          </p:nvPr>
        </p:nvSpPr>
        <p:spPr bwMode="auto">
          <a:xfrm>
            <a:off x="4022486" y="8917127"/>
            <a:ext cx="3078383" cy="469745"/>
          </a:xfrm>
          <a:prstGeom prst="rect">
            <a:avLst/>
          </a:prstGeom>
          <a:noFill/>
          <a:ln w="9525">
            <a:noFill/>
            <a:miter lim="800000"/>
            <a:headEnd/>
            <a:tailEnd/>
          </a:ln>
          <a:effectLst/>
        </p:spPr>
        <p:txBody>
          <a:bodyPr vert="horz" wrap="square" lIns="94575" tIns="47288" rIns="94575" bIns="47288" numCol="1" anchor="b" anchorCtr="0" compatLnSpc="1">
            <a:prstTxWarp prst="textNoShape">
              <a:avLst/>
            </a:prstTxWarp>
          </a:bodyPr>
          <a:lstStyle>
            <a:lvl1pPr algn="r">
              <a:defRPr sz="1200">
                <a:latin typeface="Arial" charset="0"/>
                <a:cs typeface="+mn-cs"/>
              </a:defRPr>
            </a:lvl1pPr>
          </a:lstStyle>
          <a:p>
            <a:pPr>
              <a:defRPr/>
            </a:pPr>
            <a:fld id="{446037A2-A146-4AFA-A36B-418E91F740ED}" type="slidenum">
              <a:rPr lang="en-US"/>
              <a:pPr>
                <a:defRPr/>
              </a:pPr>
              <a:t>‹#›</a:t>
            </a:fld>
            <a:endParaRPr lang="en-US" dirty="0"/>
          </a:p>
        </p:txBody>
      </p:sp>
    </p:spTree>
    <p:extLst>
      <p:ext uri="{BB962C8B-B14F-4D97-AF65-F5344CB8AC3E}">
        <p14:creationId xmlns:p14="http://schemas.microsoft.com/office/powerpoint/2010/main" val="3693883569"/>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656533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50796" indent="-288889">
              <a:defRPr>
                <a:solidFill>
                  <a:schemeClr val="tx1"/>
                </a:solidFill>
                <a:latin typeface="Arial" charset="0"/>
                <a:ea typeface="ＭＳ Ｐゴシック" pitchFamily="34" charset="-128"/>
              </a:defRPr>
            </a:lvl2pPr>
            <a:lvl3pPr marL="1155557" indent="-230159">
              <a:defRPr>
                <a:solidFill>
                  <a:schemeClr val="tx1"/>
                </a:solidFill>
                <a:latin typeface="Arial" charset="0"/>
                <a:ea typeface="ＭＳ Ｐゴシック" pitchFamily="34" charset="-128"/>
              </a:defRPr>
            </a:lvl3pPr>
            <a:lvl4pPr marL="1617463" indent="-230159">
              <a:defRPr>
                <a:solidFill>
                  <a:schemeClr val="tx1"/>
                </a:solidFill>
                <a:latin typeface="Arial" charset="0"/>
                <a:ea typeface="ＭＳ Ｐゴシック" pitchFamily="34" charset="-128"/>
              </a:defRPr>
            </a:lvl4pPr>
            <a:lvl5pPr marL="2079369" indent="-230159">
              <a:defRPr>
                <a:solidFill>
                  <a:schemeClr val="tx1"/>
                </a:solidFill>
                <a:latin typeface="Arial" charset="0"/>
                <a:ea typeface="ＭＳ Ｐゴシック" pitchFamily="34" charset="-128"/>
              </a:defRPr>
            </a:lvl5pPr>
            <a:lvl6pPr marL="2536511" indent="-230159" eaLnBrk="0" fontAlgn="base" hangingPunct="0">
              <a:spcBef>
                <a:spcPct val="0"/>
              </a:spcBef>
              <a:spcAft>
                <a:spcPct val="0"/>
              </a:spcAft>
              <a:defRPr>
                <a:solidFill>
                  <a:schemeClr val="tx1"/>
                </a:solidFill>
                <a:latin typeface="Arial" charset="0"/>
                <a:ea typeface="ＭＳ Ｐゴシック" pitchFamily="34" charset="-128"/>
              </a:defRPr>
            </a:lvl6pPr>
            <a:lvl7pPr marL="2993655" indent="-230159" eaLnBrk="0" fontAlgn="base" hangingPunct="0">
              <a:spcBef>
                <a:spcPct val="0"/>
              </a:spcBef>
              <a:spcAft>
                <a:spcPct val="0"/>
              </a:spcAft>
              <a:defRPr>
                <a:solidFill>
                  <a:schemeClr val="tx1"/>
                </a:solidFill>
                <a:latin typeface="Arial" charset="0"/>
                <a:ea typeface="ＭＳ Ｐゴシック" pitchFamily="34" charset="-128"/>
              </a:defRPr>
            </a:lvl7pPr>
            <a:lvl8pPr marL="3450799" indent="-230159" eaLnBrk="0" fontAlgn="base" hangingPunct="0">
              <a:spcBef>
                <a:spcPct val="0"/>
              </a:spcBef>
              <a:spcAft>
                <a:spcPct val="0"/>
              </a:spcAft>
              <a:defRPr>
                <a:solidFill>
                  <a:schemeClr val="tx1"/>
                </a:solidFill>
                <a:latin typeface="Arial" charset="0"/>
                <a:ea typeface="ＭＳ Ｐゴシック" pitchFamily="34" charset="-128"/>
              </a:defRPr>
            </a:lvl8pPr>
            <a:lvl9pPr marL="3907942" indent="-230159" eaLnBrk="0" fontAlgn="base" hangingPunct="0">
              <a:spcBef>
                <a:spcPct val="0"/>
              </a:spcBef>
              <a:spcAft>
                <a:spcPct val="0"/>
              </a:spcAft>
              <a:defRPr>
                <a:solidFill>
                  <a:schemeClr val="tx1"/>
                </a:solidFill>
                <a:latin typeface="Arial" charset="0"/>
                <a:ea typeface="ＭＳ Ｐゴシック" pitchFamily="34" charset="-128"/>
              </a:defRPr>
            </a:lvl9pPr>
          </a:lstStyle>
          <a:p>
            <a:fld id="{2CE1F275-04D7-4ADD-BBE7-56F29D7200B1}" type="slidenum">
              <a:rPr lang="en-US" altLang="en-US">
                <a:latin typeface="Times New Roman" pitchFamily="18" charset="0"/>
              </a:rPr>
              <a:pPr/>
              <a:t>11</a:t>
            </a:fld>
            <a:endParaRPr lang="en-US" altLang="en-US" dirty="0">
              <a:latin typeface="Times New Roman"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After experiencing similar barriers and discrimination, the students with disabilities formed the Rolling Quads and began protesting irrational decisions and restrictions made for them by Vocational Rehabilitation Counselors</a:t>
            </a:r>
          </a:p>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813534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50796" indent="-288889">
              <a:defRPr>
                <a:solidFill>
                  <a:schemeClr val="tx1"/>
                </a:solidFill>
                <a:latin typeface="Arial" charset="0"/>
                <a:ea typeface="ＭＳ Ｐゴシック" pitchFamily="34" charset="-128"/>
              </a:defRPr>
            </a:lvl2pPr>
            <a:lvl3pPr marL="1155557" indent="-230159">
              <a:defRPr>
                <a:solidFill>
                  <a:schemeClr val="tx1"/>
                </a:solidFill>
                <a:latin typeface="Arial" charset="0"/>
                <a:ea typeface="ＭＳ Ｐゴシック" pitchFamily="34" charset="-128"/>
              </a:defRPr>
            </a:lvl3pPr>
            <a:lvl4pPr marL="1617463" indent="-230159">
              <a:defRPr>
                <a:solidFill>
                  <a:schemeClr val="tx1"/>
                </a:solidFill>
                <a:latin typeface="Arial" charset="0"/>
                <a:ea typeface="ＭＳ Ｐゴシック" pitchFamily="34" charset="-128"/>
              </a:defRPr>
            </a:lvl4pPr>
            <a:lvl5pPr marL="2079369" indent="-230159">
              <a:defRPr>
                <a:solidFill>
                  <a:schemeClr val="tx1"/>
                </a:solidFill>
                <a:latin typeface="Arial" charset="0"/>
                <a:ea typeface="ＭＳ Ｐゴシック" pitchFamily="34" charset="-128"/>
              </a:defRPr>
            </a:lvl5pPr>
            <a:lvl6pPr marL="2536511" indent="-230159" eaLnBrk="0" fontAlgn="base" hangingPunct="0">
              <a:spcBef>
                <a:spcPct val="0"/>
              </a:spcBef>
              <a:spcAft>
                <a:spcPct val="0"/>
              </a:spcAft>
              <a:defRPr>
                <a:solidFill>
                  <a:schemeClr val="tx1"/>
                </a:solidFill>
                <a:latin typeface="Arial" charset="0"/>
                <a:ea typeface="ＭＳ Ｐゴシック" pitchFamily="34" charset="-128"/>
              </a:defRPr>
            </a:lvl6pPr>
            <a:lvl7pPr marL="2993655" indent="-230159" eaLnBrk="0" fontAlgn="base" hangingPunct="0">
              <a:spcBef>
                <a:spcPct val="0"/>
              </a:spcBef>
              <a:spcAft>
                <a:spcPct val="0"/>
              </a:spcAft>
              <a:defRPr>
                <a:solidFill>
                  <a:schemeClr val="tx1"/>
                </a:solidFill>
                <a:latin typeface="Arial" charset="0"/>
                <a:ea typeface="ＭＳ Ｐゴシック" pitchFamily="34" charset="-128"/>
              </a:defRPr>
            </a:lvl7pPr>
            <a:lvl8pPr marL="3450799" indent="-230159" eaLnBrk="0" fontAlgn="base" hangingPunct="0">
              <a:spcBef>
                <a:spcPct val="0"/>
              </a:spcBef>
              <a:spcAft>
                <a:spcPct val="0"/>
              </a:spcAft>
              <a:defRPr>
                <a:solidFill>
                  <a:schemeClr val="tx1"/>
                </a:solidFill>
                <a:latin typeface="Arial" charset="0"/>
                <a:ea typeface="ＭＳ Ｐゴシック" pitchFamily="34" charset="-128"/>
              </a:defRPr>
            </a:lvl8pPr>
            <a:lvl9pPr marL="3907942" indent="-230159" eaLnBrk="0" fontAlgn="base" hangingPunct="0">
              <a:spcBef>
                <a:spcPct val="0"/>
              </a:spcBef>
              <a:spcAft>
                <a:spcPct val="0"/>
              </a:spcAft>
              <a:defRPr>
                <a:solidFill>
                  <a:schemeClr val="tx1"/>
                </a:solidFill>
                <a:latin typeface="Arial" charset="0"/>
                <a:ea typeface="ＭＳ Ｐゴシック" pitchFamily="34" charset="-128"/>
              </a:defRPr>
            </a:lvl9pPr>
          </a:lstStyle>
          <a:p>
            <a:fld id="{2CE1F275-04D7-4ADD-BBE7-56F29D7200B1}" type="slidenum">
              <a:rPr lang="en-US" altLang="en-US">
                <a:latin typeface="Times New Roman" pitchFamily="18" charset="0"/>
              </a:rPr>
              <a:pPr/>
              <a:t>12</a:t>
            </a:fld>
            <a:endParaRPr lang="en-US" altLang="en-US" dirty="0">
              <a:latin typeface="Times New Roman"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dirty="0"/>
              <a:t>The disability community has been active from the start in advocacy related to funding for Centers and the development of a national network for the disability rights movement through Centers.</a:t>
            </a:r>
          </a:p>
          <a:p>
            <a:r>
              <a:rPr lang="en-US" sz="1200" dirty="0"/>
              <a:t>NCIL*’s Rehab Act Committee is active in suggesting language for amendments that impact us, including the most recent changes through WIOA** in 2014.</a:t>
            </a:r>
          </a:p>
          <a:p>
            <a:r>
              <a:rPr lang="en-US" sz="1200" dirty="0"/>
              <a:t>Much of Title VII of the Act was written by advocates and continues to be impacted by us.</a:t>
            </a:r>
          </a:p>
          <a:p>
            <a:r>
              <a:rPr lang="en-US" sz="1200" dirty="0"/>
              <a:t>We continue to follow, request clarification and advocate for change in regs, assurances, Indicators of Compliance and other language that impacts us.</a:t>
            </a:r>
          </a:p>
          <a:p>
            <a:pPr marL="0" indent="0">
              <a:buNone/>
            </a:pPr>
            <a:r>
              <a:rPr lang="en-US" sz="1050" dirty="0"/>
              <a:t>*National Council on Independent Living</a:t>
            </a:r>
          </a:p>
          <a:p>
            <a:pPr marL="0" indent="0">
              <a:buNone/>
            </a:pPr>
            <a:r>
              <a:rPr lang="en-US" sz="1050" dirty="0"/>
              <a:t>**Workforce Innovation and Opportunities Act</a:t>
            </a:r>
          </a:p>
          <a:p>
            <a:pPr marL="0" indent="0">
              <a:buNone/>
            </a:pPr>
            <a:endParaRPr lang="en-US" sz="1050" dirty="0"/>
          </a:p>
          <a:p>
            <a:pPr marL="0" indent="0">
              <a:buNone/>
            </a:pPr>
            <a:r>
              <a:rPr lang="en-US" sz="1050" dirty="0"/>
              <a:t>IL - HOT MESS EXPRESS ??? </a:t>
            </a:r>
          </a:p>
          <a:p>
            <a:pPr marL="0" indent="0">
              <a:buNone/>
            </a:pPr>
            <a:endParaRPr lang="en-US" sz="1050" dirty="0"/>
          </a:p>
          <a:p>
            <a:pPr marL="0" indent="0">
              <a:buNone/>
            </a:pPr>
            <a:r>
              <a:rPr lang="en-US" sz="1050" dirty="0"/>
              <a:t>LEADERS CAME TOGETHER TO SORT OUT IL </a:t>
            </a:r>
          </a:p>
          <a:p>
            <a:r>
              <a:rPr lang="en-US" sz="2000" dirty="0"/>
              <a:t>Committees of the National Council of Independent Living drafted changes for the Rehabilitation Act to clarify these things.</a:t>
            </a:r>
          </a:p>
          <a:p>
            <a:r>
              <a:rPr lang="en-US" sz="2000" dirty="0"/>
              <a:t>Best practices were described by peers at state and national conferences.</a:t>
            </a:r>
          </a:p>
          <a:p>
            <a:r>
              <a:rPr lang="en-US" sz="2000" dirty="0"/>
              <a:t>For people like me with invisible disabilities we had to figure out the best approach.</a:t>
            </a:r>
          </a:p>
          <a:p>
            <a:r>
              <a:rPr lang="en-US" sz="2000" dirty="0"/>
              <a:t>The communities began to understand that CILs were controlled by people with disabilities who wanted control of their lives.</a:t>
            </a:r>
          </a:p>
          <a:p>
            <a:pPr marL="0" indent="0">
              <a:buNone/>
            </a:pPr>
            <a:endParaRPr lang="en-US" sz="1050" dirty="0"/>
          </a:p>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490673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 REHAB ACT HAS BEEN IN PLACE FOR 50 YEARS - WE ARE STILL EXPERIENCING SOME OF THESE SAME ISSUES IN IL TODAY!</a:t>
            </a:r>
          </a:p>
          <a:p>
            <a:endParaRPr lang="en-US" dirty="0"/>
          </a:p>
        </p:txBody>
      </p:sp>
    </p:spTree>
    <p:extLst>
      <p:ext uri="{BB962C8B-B14F-4D97-AF65-F5344CB8AC3E}">
        <p14:creationId xmlns:p14="http://schemas.microsoft.com/office/powerpoint/2010/main" val="1553599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disability community has been active from the start in advocacy related to funding for Centers and the development of a national network for the disability rights movement through Centers.</a:t>
            </a:r>
          </a:p>
          <a:p>
            <a:r>
              <a:rPr lang="en-US" sz="1200" dirty="0"/>
              <a:t>NCIL*’s Rehab Act Committee is active in suggesting language for amendments that impact us, including the most recent changes through WIOA** in 2014.</a:t>
            </a:r>
          </a:p>
          <a:p>
            <a:r>
              <a:rPr lang="en-US" sz="1200" dirty="0"/>
              <a:t>Much of Title VII of the Act was written by advocates and continues to be impacted by us.</a:t>
            </a:r>
          </a:p>
          <a:p>
            <a:r>
              <a:rPr lang="en-US" sz="1200" dirty="0"/>
              <a:t>We continue to follow, request clarification and advocate for change in regs, assurances, Indicators of Compliance and other language that impacts us.</a:t>
            </a:r>
            <a:endParaRPr lang="en-US" dirty="0"/>
          </a:p>
        </p:txBody>
      </p:sp>
    </p:spTree>
    <p:extLst>
      <p:ext uri="{BB962C8B-B14F-4D97-AF65-F5344CB8AC3E}">
        <p14:creationId xmlns:p14="http://schemas.microsoft.com/office/powerpoint/2010/main" val="37040298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Best Practices on people like me with invisible disabilities we had to figure out the best approach.</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THE REHAB ACT HAS BEEN IN PLACE FOR 50 YEARS - WE ARE STILL EXPERIENCING SOME OF THESE SAME ISSUES IN IL TODAY!</a:t>
            </a:r>
          </a:p>
          <a:p>
            <a:endParaRPr lang="en-US" sz="1200" dirty="0"/>
          </a:p>
          <a:p>
            <a:pPr marL="0" indent="0" algn="ctr">
              <a:buNone/>
            </a:pPr>
            <a:endParaRPr lang="en-US" sz="1200" dirty="0"/>
          </a:p>
          <a:p>
            <a:endParaRPr lang="en-US" dirty="0"/>
          </a:p>
        </p:txBody>
      </p:sp>
    </p:spTree>
    <p:extLst>
      <p:ext uri="{BB962C8B-B14F-4D97-AF65-F5344CB8AC3E}">
        <p14:creationId xmlns:p14="http://schemas.microsoft.com/office/powerpoint/2010/main" val="3935751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dirty="0">
                <a:solidFill>
                  <a:srgbClr val="4D5156"/>
                </a:solidFill>
                <a:effectLst/>
                <a:latin typeface="Google Sans"/>
              </a:rPr>
              <a:t>Ableism:</a:t>
            </a:r>
          </a:p>
          <a:p>
            <a:r>
              <a:rPr lang="en-US" b="0" i="0" u="none" strike="noStrike" dirty="0">
                <a:solidFill>
                  <a:srgbClr val="4D5156"/>
                </a:solidFill>
                <a:effectLst/>
                <a:latin typeface="Google Sans"/>
              </a:rPr>
              <a:t>-T</a:t>
            </a:r>
            <a:r>
              <a:rPr lang="en-US" b="0" i="0" u="none" strike="noStrike" dirty="0">
                <a:solidFill>
                  <a:srgbClr val="040C28"/>
                </a:solidFill>
                <a:effectLst/>
                <a:latin typeface="Google Sans"/>
              </a:rPr>
              <a:t>he discrimination of and social prejudice against people with disabilities based on the belief that typical abilities are superior</a:t>
            </a:r>
            <a:r>
              <a:rPr lang="en-US" b="0" i="0" u="none" strike="noStrike" dirty="0">
                <a:solidFill>
                  <a:srgbClr val="4D5156"/>
                </a:solidFill>
                <a:effectLst/>
                <a:latin typeface="Google Sans"/>
              </a:rPr>
              <a:t>. At its heart, ableism is rooted in the assumption that disabled people require 'fixing' and defines people by their disability.</a:t>
            </a:r>
          </a:p>
          <a:p>
            <a:r>
              <a:rPr lang="en-US" b="0" i="0" u="none" strike="noStrike" dirty="0">
                <a:solidFill>
                  <a:srgbClr val="4D5156"/>
                </a:solidFill>
                <a:effectLst/>
                <a:latin typeface="Google Sans"/>
              </a:rPr>
              <a:t>-</a:t>
            </a:r>
            <a:r>
              <a:rPr lang="en-US" b="0" i="0" u="none" strike="noStrike" dirty="0">
                <a:solidFill>
                  <a:srgbClr val="4D5156"/>
                </a:solidFill>
                <a:effectLst/>
                <a:latin typeface="arial" panose="020B0604020202020204" pitchFamily="34" charset="0"/>
              </a:rPr>
              <a:t>Ableism is discrimination and social prejudice against people with physical or mental disabilities. Ableism characterizes people as they are defined by their disabilities and it also classifies disabled people as people who are inferior to non-disabled people.</a:t>
            </a:r>
          </a:p>
          <a:p>
            <a:r>
              <a:rPr lang="en-US" b="0" i="0" u="none" strike="noStrike" dirty="0">
                <a:solidFill>
                  <a:srgbClr val="4D5156"/>
                </a:solidFill>
                <a:effectLst/>
                <a:latin typeface="arial" panose="020B0604020202020204" pitchFamily="34" charset="0"/>
              </a:rPr>
              <a:t>-The world wasn't built with people with disabilities in mind, and because of that, the world we live in is inherently “</a:t>
            </a:r>
            <a:r>
              <a:rPr lang="en-US" b="1" i="0" u="none" strike="noStrike" dirty="0">
                <a:solidFill>
                  <a:srgbClr val="5F6368"/>
                </a:solidFill>
                <a:effectLst/>
                <a:latin typeface="arial" panose="020B0604020202020204" pitchFamily="34" charset="0"/>
              </a:rPr>
              <a:t>ableist</a:t>
            </a:r>
            <a:r>
              <a:rPr lang="en-US" b="0" i="0" u="none" strike="noStrike" dirty="0">
                <a:solidFill>
                  <a:srgbClr val="4D5156"/>
                </a:solidFill>
                <a:effectLst/>
                <a:latin typeface="arial" panose="020B0604020202020204" pitchFamily="34" charset="0"/>
              </a:rPr>
              <a:t>.” </a:t>
            </a:r>
            <a:endParaRPr lang="en-US" b="0" i="0" u="none" strike="noStrike" dirty="0">
              <a:solidFill>
                <a:srgbClr val="4D5156"/>
              </a:solidFill>
              <a:effectLst/>
              <a:latin typeface="Google Sans"/>
            </a:endParaRPr>
          </a:p>
          <a:p>
            <a:r>
              <a:rPr lang="en-US" b="0" i="0" u="none" strike="noStrike" dirty="0">
                <a:solidFill>
                  <a:srgbClr val="4D5156"/>
                </a:solidFill>
                <a:effectLst/>
                <a:latin typeface="Google Sans"/>
              </a:rPr>
              <a:t>EXAMPLES:</a:t>
            </a:r>
          </a:p>
          <a:p>
            <a:r>
              <a:rPr lang="en-US" b="0" i="0" u="none" strike="noStrike" dirty="0">
                <a:solidFill>
                  <a:srgbClr val="4D5156"/>
                </a:solidFill>
                <a:effectLst/>
                <a:latin typeface="Google Sans"/>
              </a:rPr>
              <a:t>-I</a:t>
            </a:r>
            <a:r>
              <a:rPr lang="en-US" b="0" i="0" u="none" strike="noStrike" dirty="0">
                <a:solidFill>
                  <a:srgbClr val="040C28"/>
                </a:solidFill>
                <a:effectLst/>
                <a:latin typeface="Google Sans"/>
              </a:rPr>
              <a:t>gnoring or denying requests for accommodations</a:t>
            </a:r>
          </a:p>
          <a:p>
            <a:r>
              <a:rPr lang="en-US" b="0" i="0" u="none" strike="noStrike" dirty="0">
                <a:solidFill>
                  <a:srgbClr val="040C28"/>
                </a:solidFill>
                <a:effectLst/>
                <a:latin typeface="Google Sans"/>
              </a:rPr>
              <a:t>-Refusing to acknowledge someone's disability</a:t>
            </a:r>
            <a:r>
              <a:rPr lang="en-US" b="0" i="0" u="none" strike="noStrike" dirty="0">
                <a:solidFill>
                  <a:srgbClr val="4D5156"/>
                </a:solidFill>
                <a:effectLst/>
                <a:latin typeface="Google Sans"/>
              </a:rPr>
              <a:t>. </a:t>
            </a:r>
          </a:p>
          <a:p>
            <a:r>
              <a:rPr lang="en-US" b="0" i="0" u="none" strike="noStrike" dirty="0">
                <a:solidFill>
                  <a:srgbClr val="4D5156"/>
                </a:solidFill>
                <a:effectLst/>
                <a:latin typeface="Google Sans"/>
              </a:rPr>
              <a:t>-Refusing to use the terms someone requests, like “deaf person,” “neurodivergent,” or “wheelchair user” using ableist language, especially after someone asks you to stop.</a:t>
            </a:r>
          </a:p>
          <a:p>
            <a:endParaRPr lang="en-US" b="0" i="0" u="none" strike="noStrike" dirty="0">
              <a:solidFill>
                <a:srgbClr val="4D5156"/>
              </a:solidFill>
              <a:effectLst/>
              <a:latin typeface="Google Sans"/>
            </a:endParaRPr>
          </a:p>
          <a:p>
            <a:r>
              <a:rPr lang="en-US" b="0" i="0" u="none" strike="noStrike" dirty="0">
                <a:solidFill>
                  <a:srgbClr val="4D5156"/>
                </a:solidFill>
                <a:effectLst/>
                <a:latin typeface="Google Sans"/>
              </a:rPr>
              <a:t>Microaggressions(s):</a:t>
            </a:r>
          </a:p>
          <a:p>
            <a:pPr algn="l"/>
            <a:r>
              <a:rPr lang="en-US" b="0" i="0" u="none" strike="noStrike" dirty="0">
                <a:solidFill>
                  <a:srgbClr val="4D5156"/>
                </a:solidFill>
                <a:effectLst/>
                <a:latin typeface="Google Sans"/>
              </a:rPr>
              <a:t>-</a:t>
            </a:r>
            <a:r>
              <a:rPr lang="en-US" b="0" i="0" u="none" strike="noStrike" dirty="0">
                <a:solidFill>
                  <a:srgbClr val="212529"/>
                </a:solidFill>
                <a:effectLst/>
                <a:latin typeface="Open Sans" panose="020F0502020204030204" pitchFamily="34" charset="0"/>
              </a:rPr>
              <a:t>a comment or action that subtly and often unconsciously or unintentionally expresses a prejudiced attitude toward a member of a marginalized group</a:t>
            </a:r>
            <a:endParaRPr lang="en-US" b="0" i="0" u="none" strike="noStrike" dirty="0">
              <a:solidFill>
                <a:srgbClr val="4D5156"/>
              </a:solidFill>
              <a:effectLst/>
              <a:latin typeface="Google Sans"/>
            </a:endParaRPr>
          </a:p>
          <a:p>
            <a:pPr algn="l"/>
            <a:r>
              <a:rPr lang="en-US" b="0" i="0" u="none" strike="noStrike" dirty="0">
                <a:solidFill>
                  <a:srgbClr val="4D5156"/>
                </a:solidFill>
                <a:effectLst/>
                <a:latin typeface="Google Sans"/>
              </a:rPr>
              <a:t>-Treating someone as a second-class citizen because of their gender, race, or sexual orientation. complimenting a person raised in the United States on their English simply because they are not white. telling a person with obesity that they should eat less</a:t>
            </a:r>
            <a:endParaRPr lang="en-US" b="0" i="0" u="none" strike="noStrike" dirty="0">
              <a:solidFill>
                <a:srgbClr val="202124"/>
              </a:solidFill>
              <a:effectLst/>
              <a:latin typeface="arial" panose="020B0604020202020204" pitchFamily="34" charset="0"/>
            </a:endParaRPr>
          </a:p>
          <a:p>
            <a:endParaRPr lang="en-US" b="0" i="0" u="none" strike="noStrike" dirty="0">
              <a:solidFill>
                <a:srgbClr val="4D5156"/>
              </a:solidFill>
              <a:effectLst/>
              <a:latin typeface="Google Sans"/>
            </a:endParaRPr>
          </a:p>
          <a:p>
            <a:endParaRPr lang="en-US" dirty="0"/>
          </a:p>
        </p:txBody>
      </p:sp>
    </p:spTree>
    <p:extLst>
      <p:ext uri="{BB962C8B-B14F-4D97-AF65-F5344CB8AC3E}">
        <p14:creationId xmlns:p14="http://schemas.microsoft.com/office/powerpoint/2010/main" val="51937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want to be portrayed in a positive way. But we also know that stories meant to be inspirational can cast the person in a way that is embarrassing.  </a:t>
            </a:r>
          </a:p>
          <a:p>
            <a:r>
              <a:rPr lang="en-US" dirty="0"/>
              <a:t>Much of the world has only experienced people with disabilities as objects of inspiration.</a:t>
            </a:r>
          </a:p>
          <a:p>
            <a:r>
              <a:rPr lang="en-US" dirty="0"/>
              <a:t>Stella Young says that we have been lied to about disability – that disability is a Bad Thing and to live with disability makes you exceptional.</a:t>
            </a:r>
          </a:p>
          <a:p>
            <a:r>
              <a:rPr lang="en-US" dirty="0"/>
              <a:t>It’s not a bad thing and does not make us exceptional.</a:t>
            </a:r>
          </a:p>
          <a:p>
            <a:r>
              <a:rPr lang="en-US" dirty="0"/>
              <a:t>Inspiration objectifies disabled people for the benefit of people without disabilities.</a:t>
            </a:r>
          </a:p>
          <a:p>
            <a:endParaRPr lang="en-US" dirty="0"/>
          </a:p>
        </p:txBody>
      </p:sp>
    </p:spTree>
    <p:extLst>
      <p:ext uri="{BB962C8B-B14F-4D97-AF65-F5344CB8AC3E}">
        <p14:creationId xmlns:p14="http://schemas.microsoft.com/office/powerpoint/2010/main" val="1418699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2C85DA-A647-4E10-A536-6062E9453501}" type="slidenum">
              <a:rPr lang="en-US" smtClean="0"/>
              <a:pPr>
                <a:defRPr/>
              </a:pPr>
              <a:t>23</a:t>
            </a:fld>
            <a:endParaRPr lang="en-US" dirty="0"/>
          </a:p>
        </p:txBody>
      </p:sp>
    </p:spTree>
    <p:extLst>
      <p:ext uri="{BB962C8B-B14F-4D97-AF65-F5344CB8AC3E}">
        <p14:creationId xmlns:p14="http://schemas.microsoft.com/office/powerpoint/2010/main" val="410948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40FD86-9BCF-4886-A05C-E17597BA8168}" type="slidenum">
              <a:rPr lang="en-US" smtClean="0"/>
              <a:t>25</a:t>
            </a:fld>
            <a:endParaRPr lang="en-US" dirty="0"/>
          </a:p>
        </p:txBody>
      </p:sp>
    </p:spTree>
    <p:extLst>
      <p:ext uri="{BB962C8B-B14F-4D97-AF65-F5344CB8AC3E}">
        <p14:creationId xmlns:p14="http://schemas.microsoft.com/office/powerpoint/2010/main" val="218883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5963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p>
          <a:p>
            <a:endParaRPr lang="en-US" dirty="0"/>
          </a:p>
        </p:txBody>
      </p:sp>
    </p:spTree>
    <p:extLst>
      <p:ext uri="{BB962C8B-B14F-4D97-AF65-F5344CB8AC3E}">
        <p14:creationId xmlns:p14="http://schemas.microsoft.com/office/powerpoint/2010/main" val="270445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50796" indent="-288889">
              <a:defRPr>
                <a:solidFill>
                  <a:schemeClr val="tx1"/>
                </a:solidFill>
                <a:latin typeface="Arial" charset="0"/>
                <a:ea typeface="ＭＳ Ｐゴシック" pitchFamily="34" charset="-128"/>
              </a:defRPr>
            </a:lvl2pPr>
            <a:lvl3pPr marL="1155557" indent="-230159">
              <a:defRPr>
                <a:solidFill>
                  <a:schemeClr val="tx1"/>
                </a:solidFill>
                <a:latin typeface="Arial" charset="0"/>
                <a:ea typeface="ＭＳ Ｐゴシック" pitchFamily="34" charset="-128"/>
              </a:defRPr>
            </a:lvl3pPr>
            <a:lvl4pPr marL="1617463" indent="-230159">
              <a:defRPr>
                <a:solidFill>
                  <a:schemeClr val="tx1"/>
                </a:solidFill>
                <a:latin typeface="Arial" charset="0"/>
                <a:ea typeface="ＭＳ Ｐゴシック" pitchFamily="34" charset="-128"/>
              </a:defRPr>
            </a:lvl4pPr>
            <a:lvl5pPr marL="2079369" indent="-230159">
              <a:defRPr>
                <a:solidFill>
                  <a:schemeClr val="tx1"/>
                </a:solidFill>
                <a:latin typeface="Arial" charset="0"/>
                <a:ea typeface="ＭＳ Ｐゴシック" pitchFamily="34" charset="-128"/>
              </a:defRPr>
            </a:lvl5pPr>
            <a:lvl6pPr marL="2536511" indent="-230159" eaLnBrk="0" fontAlgn="base" hangingPunct="0">
              <a:spcBef>
                <a:spcPct val="0"/>
              </a:spcBef>
              <a:spcAft>
                <a:spcPct val="0"/>
              </a:spcAft>
              <a:defRPr>
                <a:solidFill>
                  <a:schemeClr val="tx1"/>
                </a:solidFill>
                <a:latin typeface="Arial" charset="0"/>
                <a:ea typeface="ＭＳ Ｐゴシック" pitchFamily="34" charset="-128"/>
              </a:defRPr>
            </a:lvl6pPr>
            <a:lvl7pPr marL="2993655" indent="-230159" eaLnBrk="0" fontAlgn="base" hangingPunct="0">
              <a:spcBef>
                <a:spcPct val="0"/>
              </a:spcBef>
              <a:spcAft>
                <a:spcPct val="0"/>
              </a:spcAft>
              <a:defRPr>
                <a:solidFill>
                  <a:schemeClr val="tx1"/>
                </a:solidFill>
                <a:latin typeface="Arial" charset="0"/>
                <a:ea typeface="ＭＳ Ｐゴシック" pitchFamily="34" charset="-128"/>
              </a:defRPr>
            </a:lvl7pPr>
            <a:lvl8pPr marL="3450799" indent="-230159" eaLnBrk="0" fontAlgn="base" hangingPunct="0">
              <a:spcBef>
                <a:spcPct val="0"/>
              </a:spcBef>
              <a:spcAft>
                <a:spcPct val="0"/>
              </a:spcAft>
              <a:defRPr>
                <a:solidFill>
                  <a:schemeClr val="tx1"/>
                </a:solidFill>
                <a:latin typeface="Arial" charset="0"/>
                <a:ea typeface="ＭＳ Ｐゴシック" pitchFamily="34" charset="-128"/>
              </a:defRPr>
            </a:lvl8pPr>
            <a:lvl9pPr marL="3907942" indent="-230159" eaLnBrk="0" fontAlgn="base" hangingPunct="0">
              <a:spcBef>
                <a:spcPct val="0"/>
              </a:spcBef>
              <a:spcAft>
                <a:spcPct val="0"/>
              </a:spcAft>
              <a:defRPr>
                <a:solidFill>
                  <a:schemeClr val="tx1"/>
                </a:solidFill>
                <a:latin typeface="Arial" charset="0"/>
                <a:ea typeface="ＭＳ Ｐゴシック" pitchFamily="34" charset="-128"/>
              </a:defRPr>
            </a:lvl9pPr>
          </a:lstStyle>
          <a:p>
            <a:fld id="{2CE1F275-04D7-4ADD-BBE7-56F29D7200B1}" type="slidenum">
              <a:rPr lang="en-US" altLang="en-US">
                <a:latin typeface="Times New Roman" pitchFamily="18" charset="0"/>
              </a:rPr>
              <a:pPr/>
              <a:t>4</a:t>
            </a:fld>
            <a:endParaRPr lang="en-US" altLang="en-US" dirty="0">
              <a:latin typeface="Times New Roman"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r>
              <a:rPr lang="en-US" sz="1200" dirty="0"/>
              <a:t>Independent Living (IL) emphasizes consumer </a:t>
            </a:r>
            <a:r>
              <a:rPr lang="en-US" sz="1200" b="1" i="1" dirty="0"/>
              <a:t>control</a:t>
            </a:r>
            <a:r>
              <a:rPr lang="en-US" sz="1200" dirty="0"/>
              <a:t> and </a:t>
            </a:r>
            <a:r>
              <a:rPr lang="en-US" sz="1200" b="1" i="1" dirty="0"/>
              <a:t>choice </a:t>
            </a:r>
            <a:r>
              <a:rPr lang="en-US" sz="1200" dirty="0"/>
              <a:t>and that people with disabilities have the same rights and options as people without disabilities.</a:t>
            </a:r>
          </a:p>
          <a:p>
            <a:pPr algn="l"/>
            <a:endParaRPr lang="en-US" sz="1200" i="1" dirty="0"/>
          </a:p>
          <a:p>
            <a:pPr algn="l"/>
            <a:r>
              <a:rPr lang="en-US" sz="1200" i="1" dirty="0"/>
              <a:t>“It’s not about doing things by yourself. It is being in control of how things are done." - Judy Heumann</a:t>
            </a:r>
            <a:endParaRPr lang="en-US" sz="1200" dirty="0"/>
          </a:p>
          <a:p>
            <a:pPr algn="ctr"/>
            <a:endParaRPr lang="en-US" sz="1200" dirty="0"/>
          </a:p>
          <a:p>
            <a:pPr algn="l"/>
            <a:r>
              <a:rPr lang="en-US" sz="1200" dirty="0"/>
              <a:t>WE (people with disabilities) are the best experts on our own needs having crucial and valuable perspective to contribute to society and deserving of </a:t>
            </a:r>
            <a:r>
              <a:rPr lang="en-US" sz="1200" b="1" i="1" dirty="0"/>
              <a:t>equal</a:t>
            </a:r>
            <a:r>
              <a:rPr lang="en-US" sz="1200" b="1" dirty="0"/>
              <a:t> and equitable </a:t>
            </a:r>
            <a:r>
              <a:rPr lang="en-US" sz="1200" dirty="0"/>
              <a:t>opportunities and </a:t>
            </a:r>
            <a:r>
              <a:rPr lang="en-US" sz="1200" b="1" i="1" dirty="0"/>
              <a:t>freedom</a:t>
            </a:r>
            <a:r>
              <a:rPr lang="en-US" sz="1200" dirty="0"/>
              <a:t> to decide how to live, work, and take part in their communities, particularly in reference to laws, policies, programs, and services that powerfully impact their day-to-day lives and access to independence.</a:t>
            </a:r>
          </a:p>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317103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50796" indent="-288889">
              <a:defRPr>
                <a:solidFill>
                  <a:schemeClr val="tx1"/>
                </a:solidFill>
                <a:latin typeface="Arial" charset="0"/>
                <a:ea typeface="ＭＳ Ｐゴシック" pitchFamily="34" charset="-128"/>
              </a:defRPr>
            </a:lvl2pPr>
            <a:lvl3pPr marL="1155557" indent="-230159">
              <a:defRPr>
                <a:solidFill>
                  <a:schemeClr val="tx1"/>
                </a:solidFill>
                <a:latin typeface="Arial" charset="0"/>
                <a:ea typeface="ＭＳ Ｐゴシック" pitchFamily="34" charset="-128"/>
              </a:defRPr>
            </a:lvl3pPr>
            <a:lvl4pPr marL="1617463" indent="-230159">
              <a:defRPr>
                <a:solidFill>
                  <a:schemeClr val="tx1"/>
                </a:solidFill>
                <a:latin typeface="Arial" charset="0"/>
                <a:ea typeface="ＭＳ Ｐゴシック" pitchFamily="34" charset="-128"/>
              </a:defRPr>
            </a:lvl4pPr>
            <a:lvl5pPr marL="2079369" indent="-230159">
              <a:defRPr>
                <a:solidFill>
                  <a:schemeClr val="tx1"/>
                </a:solidFill>
                <a:latin typeface="Arial" charset="0"/>
                <a:ea typeface="ＭＳ Ｐゴシック" pitchFamily="34" charset="-128"/>
              </a:defRPr>
            </a:lvl5pPr>
            <a:lvl6pPr marL="2536511" indent="-230159" eaLnBrk="0" fontAlgn="base" hangingPunct="0">
              <a:spcBef>
                <a:spcPct val="0"/>
              </a:spcBef>
              <a:spcAft>
                <a:spcPct val="0"/>
              </a:spcAft>
              <a:defRPr>
                <a:solidFill>
                  <a:schemeClr val="tx1"/>
                </a:solidFill>
                <a:latin typeface="Arial" charset="0"/>
                <a:ea typeface="ＭＳ Ｐゴシック" pitchFamily="34" charset="-128"/>
              </a:defRPr>
            </a:lvl6pPr>
            <a:lvl7pPr marL="2993655" indent="-230159" eaLnBrk="0" fontAlgn="base" hangingPunct="0">
              <a:spcBef>
                <a:spcPct val="0"/>
              </a:spcBef>
              <a:spcAft>
                <a:spcPct val="0"/>
              </a:spcAft>
              <a:defRPr>
                <a:solidFill>
                  <a:schemeClr val="tx1"/>
                </a:solidFill>
                <a:latin typeface="Arial" charset="0"/>
                <a:ea typeface="ＭＳ Ｐゴシック" pitchFamily="34" charset="-128"/>
              </a:defRPr>
            </a:lvl7pPr>
            <a:lvl8pPr marL="3450799" indent="-230159" eaLnBrk="0" fontAlgn="base" hangingPunct="0">
              <a:spcBef>
                <a:spcPct val="0"/>
              </a:spcBef>
              <a:spcAft>
                <a:spcPct val="0"/>
              </a:spcAft>
              <a:defRPr>
                <a:solidFill>
                  <a:schemeClr val="tx1"/>
                </a:solidFill>
                <a:latin typeface="Arial" charset="0"/>
                <a:ea typeface="ＭＳ Ｐゴシック" pitchFamily="34" charset="-128"/>
              </a:defRPr>
            </a:lvl8pPr>
            <a:lvl9pPr marL="3907942" indent="-230159" eaLnBrk="0" fontAlgn="base" hangingPunct="0">
              <a:spcBef>
                <a:spcPct val="0"/>
              </a:spcBef>
              <a:spcAft>
                <a:spcPct val="0"/>
              </a:spcAft>
              <a:defRPr>
                <a:solidFill>
                  <a:schemeClr val="tx1"/>
                </a:solidFill>
                <a:latin typeface="Arial" charset="0"/>
                <a:ea typeface="ＭＳ Ｐゴシック" pitchFamily="34" charset="-128"/>
              </a:defRPr>
            </a:lvl9pPr>
          </a:lstStyle>
          <a:p>
            <a:fld id="{2CE1F275-04D7-4ADD-BBE7-56F29D7200B1}" type="slidenum">
              <a:rPr lang="en-US" altLang="en-US">
                <a:latin typeface="Times New Roman" pitchFamily="18" charset="0"/>
              </a:rPr>
              <a:pPr/>
              <a:t>5</a:t>
            </a:fld>
            <a:endParaRPr lang="en-US" altLang="en-US" dirty="0">
              <a:latin typeface="Times New Roman"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eaLnBrk="1" hangingPunct="1">
              <a:buFont typeface="Arial" panose="020B0604020202020204" pitchFamily="34" charset="0"/>
              <a:buChar char="•"/>
            </a:pPr>
            <a:r>
              <a:rPr lang="en-US" altLang="en-US" dirty="0">
                <a:ea typeface="ＭＳ Ｐゴシック" pitchFamily="34" charset="-128"/>
              </a:rPr>
              <a:t>GRASSROOTS</a:t>
            </a:r>
          </a:p>
          <a:p>
            <a:pPr marL="171450" indent="-171450" eaLnBrk="1" hangingPunct="1">
              <a:buFont typeface="Arial" panose="020B0604020202020204" pitchFamily="34" charset="0"/>
              <a:buChar char="•"/>
            </a:pPr>
            <a:r>
              <a:rPr lang="en-US" altLang="en-US" dirty="0">
                <a:ea typeface="ＭＳ Ｐゴシック" pitchFamily="34" charset="-128"/>
              </a:rPr>
              <a:t>CROSS-DISABABILITY</a:t>
            </a:r>
          </a:p>
          <a:p>
            <a:pPr marL="171450" indent="-171450" eaLnBrk="1" hangingPunct="1">
              <a:buFont typeface="Arial" panose="020B0604020202020204" pitchFamily="34" charset="0"/>
              <a:buChar char="•"/>
            </a:pPr>
            <a:r>
              <a:rPr lang="en-US" altLang="en-US" dirty="0">
                <a:ea typeface="ＭＳ Ｐゴシック" pitchFamily="34" charset="-128"/>
              </a:rPr>
              <a:t>DISABILITY LED &amp; DIRECTED</a:t>
            </a:r>
          </a:p>
          <a:p>
            <a:pPr marL="171450" indent="-171450" eaLnBrk="1" hangingPunct="1">
              <a:buFont typeface="Arial" panose="020B0604020202020204" pitchFamily="34" charset="0"/>
              <a:buChar char="•"/>
            </a:pPr>
            <a:r>
              <a:rPr lang="en-US" altLang="en-US" dirty="0">
                <a:ea typeface="ＭＳ Ｐゴシック" pitchFamily="34" charset="-128"/>
              </a:rPr>
              <a:t>INTERSECTIONAL – Embrace ALL Identities</a:t>
            </a:r>
          </a:p>
          <a:p>
            <a:pPr marL="171450" indent="-171450" eaLnBrk="1" hangingPunct="1">
              <a:buFont typeface="Arial" panose="020B0604020202020204" pitchFamily="34" charset="0"/>
              <a:buChar char="•"/>
            </a:pPr>
            <a:r>
              <a:rPr lang="en-US" altLang="en-US" dirty="0">
                <a:ea typeface="ＭＳ Ｐゴシック" pitchFamily="34" charset="-128"/>
              </a:rPr>
              <a:t>ROOTED IN ADVOCACY (Individual &amp; Systems)</a:t>
            </a:r>
          </a:p>
          <a:p>
            <a:pPr marL="171450" indent="-171450" eaLnBrk="1" hangingPunct="1">
              <a:buFont typeface="Arial" panose="020B0604020202020204" pitchFamily="34" charset="0"/>
              <a:buChar char="•"/>
            </a:pPr>
            <a:r>
              <a:rPr lang="en-US" altLang="en-US" dirty="0">
                <a:ea typeface="ＭＳ Ｐゴシック" pitchFamily="34" charset="-128"/>
              </a:rPr>
              <a:t>GOUNDED IN SOCIAL MODEL OF DISABILITY</a:t>
            </a:r>
          </a:p>
          <a:p>
            <a:pPr marL="171450" indent="-171450" eaLnBrk="1" hangingPunct="1">
              <a:buFont typeface="Arial" panose="020B0604020202020204" pitchFamily="34" charset="0"/>
              <a:buChar char="•"/>
            </a:pPr>
            <a:r>
              <a:rPr lang="en-US" altLang="en-US" dirty="0">
                <a:ea typeface="ＭＳ Ｐゴシック" pitchFamily="34" charset="-128"/>
              </a:rPr>
              <a:t>FOSTERS COMMUNITY &amp; COLLECTIVE SUPPORT</a:t>
            </a:r>
          </a:p>
          <a:p>
            <a:pPr eaLnBrk="1" hangingPunct="1"/>
            <a:endParaRPr lang="en-US" altLang="en-US" dirty="0">
              <a:ea typeface="ＭＳ Ｐゴシック" pitchFamily="34" charset="-128"/>
            </a:endParaRPr>
          </a:p>
          <a:p>
            <a:pPr marL="0" indent="0" algn="l">
              <a:buNone/>
            </a:pPr>
            <a:r>
              <a:rPr lang="en-US" sz="1200" b="1" i="1" dirty="0"/>
              <a:t>Nothing About Us, Without Us!</a:t>
            </a:r>
          </a:p>
          <a:p>
            <a:pPr marL="0" indent="0" algn="l">
              <a:buNone/>
            </a:pPr>
            <a:r>
              <a:rPr lang="en-US" sz="1200" b="1" i="1" dirty="0"/>
              <a:t>Our Homes, Not Nursing Homes!</a:t>
            </a:r>
          </a:p>
          <a:p>
            <a:pPr marL="0" indent="0" algn="l">
              <a:buNone/>
            </a:pPr>
            <a:r>
              <a:rPr lang="en-US" sz="1200" b="1" i="1" dirty="0"/>
              <a:t>Our Existence Is Resistance!</a:t>
            </a:r>
          </a:p>
        </p:txBody>
      </p:sp>
    </p:spTree>
    <p:extLst>
      <p:ext uri="{BB962C8B-B14F-4D97-AF65-F5344CB8AC3E}">
        <p14:creationId xmlns:p14="http://schemas.microsoft.com/office/powerpoint/2010/main" val="1854803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50796" indent="-288889">
              <a:defRPr>
                <a:solidFill>
                  <a:schemeClr val="tx1"/>
                </a:solidFill>
                <a:latin typeface="Arial" charset="0"/>
                <a:ea typeface="ＭＳ Ｐゴシック" pitchFamily="34" charset="-128"/>
              </a:defRPr>
            </a:lvl2pPr>
            <a:lvl3pPr marL="1155557" indent="-230159">
              <a:defRPr>
                <a:solidFill>
                  <a:schemeClr val="tx1"/>
                </a:solidFill>
                <a:latin typeface="Arial" charset="0"/>
                <a:ea typeface="ＭＳ Ｐゴシック" pitchFamily="34" charset="-128"/>
              </a:defRPr>
            </a:lvl3pPr>
            <a:lvl4pPr marL="1617463" indent="-230159">
              <a:defRPr>
                <a:solidFill>
                  <a:schemeClr val="tx1"/>
                </a:solidFill>
                <a:latin typeface="Arial" charset="0"/>
                <a:ea typeface="ＭＳ Ｐゴシック" pitchFamily="34" charset="-128"/>
              </a:defRPr>
            </a:lvl4pPr>
            <a:lvl5pPr marL="2079369" indent="-230159">
              <a:defRPr>
                <a:solidFill>
                  <a:schemeClr val="tx1"/>
                </a:solidFill>
                <a:latin typeface="Arial" charset="0"/>
                <a:ea typeface="ＭＳ Ｐゴシック" pitchFamily="34" charset="-128"/>
              </a:defRPr>
            </a:lvl5pPr>
            <a:lvl6pPr marL="2536511" indent="-230159" eaLnBrk="0" fontAlgn="base" hangingPunct="0">
              <a:spcBef>
                <a:spcPct val="0"/>
              </a:spcBef>
              <a:spcAft>
                <a:spcPct val="0"/>
              </a:spcAft>
              <a:defRPr>
                <a:solidFill>
                  <a:schemeClr val="tx1"/>
                </a:solidFill>
                <a:latin typeface="Arial" charset="0"/>
                <a:ea typeface="ＭＳ Ｐゴシック" pitchFamily="34" charset="-128"/>
              </a:defRPr>
            </a:lvl6pPr>
            <a:lvl7pPr marL="2993655" indent="-230159" eaLnBrk="0" fontAlgn="base" hangingPunct="0">
              <a:spcBef>
                <a:spcPct val="0"/>
              </a:spcBef>
              <a:spcAft>
                <a:spcPct val="0"/>
              </a:spcAft>
              <a:defRPr>
                <a:solidFill>
                  <a:schemeClr val="tx1"/>
                </a:solidFill>
                <a:latin typeface="Arial" charset="0"/>
                <a:ea typeface="ＭＳ Ｐゴシック" pitchFamily="34" charset="-128"/>
              </a:defRPr>
            </a:lvl7pPr>
            <a:lvl8pPr marL="3450799" indent="-230159" eaLnBrk="0" fontAlgn="base" hangingPunct="0">
              <a:spcBef>
                <a:spcPct val="0"/>
              </a:spcBef>
              <a:spcAft>
                <a:spcPct val="0"/>
              </a:spcAft>
              <a:defRPr>
                <a:solidFill>
                  <a:schemeClr val="tx1"/>
                </a:solidFill>
                <a:latin typeface="Arial" charset="0"/>
                <a:ea typeface="ＭＳ Ｐゴシック" pitchFamily="34" charset="-128"/>
              </a:defRPr>
            </a:lvl8pPr>
            <a:lvl9pPr marL="3907942" indent="-230159" eaLnBrk="0" fontAlgn="base" hangingPunct="0">
              <a:spcBef>
                <a:spcPct val="0"/>
              </a:spcBef>
              <a:spcAft>
                <a:spcPct val="0"/>
              </a:spcAft>
              <a:defRPr>
                <a:solidFill>
                  <a:schemeClr val="tx1"/>
                </a:solidFill>
                <a:latin typeface="Arial" charset="0"/>
                <a:ea typeface="ＭＳ Ｐゴシック" pitchFamily="34" charset="-128"/>
              </a:defRPr>
            </a:lvl9pPr>
          </a:lstStyle>
          <a:p>
            <a:fld id="{2CE1F275-04D7-4ADD-BBE7-56F29D7200B1}" type="slidenum">
              <a:rPr lang="en-US" altLang="en-US">
                <a:latin typeface="Times New Roman" pitchFamily="18" charset="0"/>
              </a:rPr>
              <a:pPr/>
              <a:t>6</a:t>
            </a:fld>
            <a:endParaRPr lang="en-US" altLang="en-US" dirty="0">
              <a:latin typeface="Times New Roman"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3587746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50796" indent="-288889">
              <a:defRPr>
                <a:solidFill>
                  <a:schemeClr val="tx1"/>
                </a:solidFill>
                <a:latin typeface="Arial" charset="0"/>
                <a:ea typeface="ＭＳ Ｐゴシック" pitchFamily="34" charset="-128"/>
              </a:defRPr>
            </a:lvl2pPr>
            <a:lvl3pPr marL="1155557" indent="-230159">
              <a:defRPr>
                <a:solidFill>
                  <a:schemeClr val="tx1"/>
                </a:solidFill>
                <a:latin typeface="Arial" charset="0"/>
                <a:ea typeface="ＭＳ Ｐゴシック" pitchFamily="34" charset="-128"/>
              </a:defRPr>
            </a:lvl3pPr>
            <a:lvl4pPr marL="1617463" indent="-230159">
              <a:defRPr>
                <a:solidFill>
                  <a:schemeClr val="tx1"/>
                </a:solidFill>
                <a:latin typeface="Arial" charset="0"/>
                <a:ea typeface="ＭＳ Ｐゴシック" pitchFamily="34" charset="-128"/>
              </a:defRPr>
            </a:lvl4pPr>
            <a:lvl5pPr marL="2079369" indent="-230159">
              <a:defRPr>
                <a:solidFill>
                  <a:schemeClr val="tx1"/>
                </a:solidFill>
                <a:latin typeface="Arial" charset="0"/>
                <a:ea typeface="ＭＳ Ｐゴシック" pitchFamily="34" charset="-128"/>
              </a:defRPr>
            </a:lvl5pPr>
            <a:lvl6pPr marL="2536511" indent="-230159" eaLnBrk="0" fontAlgn="base" hangingPunct="0">
              <a:spcBef>
                <a:spcPct val="0"/>
              </a:spcBef>
              <a:spcAft>
                <a:spcPct val="0"/>
              </a:spcAft>
              <a:defRPr>
                <a:solidFill>
                  <a:schemeClr val="tx1"/>
                </a:solidFill>
                <a:latin typeface="Arial" charset="0"/>
                <a:ea typeface="ＭＳ Ｐゴシック" pitchFamily="34" charset="-128"/>
              </a:defRPr>
            </a:lvl6pPr>
            <a:lvl7pPr marL="2993655" indent="-230159" eaLnBrk="0" fontAlgn="base" hangingPunct="0">
              <a:spcBef>
                <a:spcPct val="0"/>
              </a:spcBef>
              <a:spcAft>
                <a:spcPct val="0"/>
              </a:spcAft>
              <a:defRPr>
                <a:solidFill>
                  <a:schemeClr val="tx1"/>
                </a:solidFill>
                <a:latin typeface="Arial" charset="0"/>
                <a:ea typeface="ＭＳ Ｐゴシック" pitchFamily="34" charset="-128"/>
              </a:defRPr>
            </a:lvl7pPr>
            <a:lvl8pPr marL="3450799" indent="-230159" eaLnBrk="0" fontAlgn="base" hangingPunct="0">
              <a:spcBef>
                <a:spcPct val="0"/>
              </a:spcBef>
              <a:spcAft>
                <a:spcPct val="0"/>
              </a:spcAft>
              <a:defRPr>
                <a:solidFill>
                  <a:schemeClr val="tx1"/>
                </a:solidFill>
                <a:latin typeface="Arial" charset="0"/>
                <a:ea typeface="ＭＳ Ｐゴシック" pitchFamily="34" charset="-128"/>
              </a:defRPr>
            </a:lvl8pPr>
            <a:lvl9pPr marL="3907942" indent="-230159" eaLnBrk="0" fontAlgn="base" hangingPunct="0">
              <a:spcBef>
                <a:spcPct val="0"/>
              </a:spcBef>
              <a:spcAft>
                <a:spcPct val="0"/>
              </a:spcAft>
              <a:defRPr>
                <a:solidFill>
                  <a:schemeClr val="tx1"/>
                </a:solidFill>
                <a:latin typeface="Arial" charset="0"/>
                <a:ea typeface="ＭＳ Ｐゴシック" pitchFamily="34" charset="-128"/>
              </a:defRPr>
            </a:lvl9pPr>
          </a:lstStyle>
          <a:p>
            <a:fld id="{2CE1F275-04D7-4ADD-BBE7-56F29D7200B1}" type="slidenum">
              <a:rPr lang="en-US" altLang="en-US">
                <a:latin typeface="Times New Roman" pitchFamily="18" charset="0"/>
              </a:rPr>
              <a:pPr/>
              <a:t>8</a:t>
            </a:fld>
            <a:endParaRPr lang="en-US" altLang="en-US" dirty="0">
              <a:latin typeface="Times New Roman"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910320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50796" indent="-288889">
              <a:defRPr>
                <a:solidFill>
                  <a:schemeClr val="tx1"/>
                </a:solidFill>
                <a:latin typeface="Arial" charset="0"/>
                <a:ea typeface="ＭＳ Ｐゴシック" pitchFamily="34" charset="-128"/>
              </a:defRPr>
            </a:lvl2pPr>
            <a:lvl3pPr marL="1155557" indent="-230159">
              <a:defRPr>
                <a:solidFill>
                  <a:schemeClr val="tx1"/>
                </a:solidFill>
                <a:latin typeface="Arial" charset="0"/>
                <a:ea typeface="ＭＳ Ｐゴシック" pitchFamily="34" charset="-128"/>
              </a:defRPr>
            </a:lvl3pPr>
            <a:lvl4pPr marL="1617463" indent="-230159">
              <a:defRPr>
                <a:solidFill>
                  <a:schemeClr val="tx1"/>
                </a:solidFill>
                <a:latin typeface="Arial" charset="0"/>
                <a:ea typeface="ＭＳ Ｐゴシック" pitchFamily="34" charset="-128"/>
              </a:defRPr>
            </a:lvl4pPr>
            <a:lvl5pPr marL="2079369" indent="-230159">
              <a:defRPr>
                <a:solidFill>
                  <a:schemeClr val="tx1"/>
                </a:solidFill>
                <a:latin typeface="Arial" charset="0"/>
                <a:ea typeface="ＭＳ Ｐゴシック" pitchFamily="34" charset="-128"/>
              </a:defRPr>
            </a:lvl5pPr>
            <a:lvl6pPr marL="2536511" indent="-230159" eaLnBrk="0" fontAlgn="base" hangingPunct="0">
              <a:spcBef>
                <a:spcPct val="0"/>
              </a:spcBef>
              <a:spcAft>
                <a:spcPct val="0"/>
              </a:spcAft>
              <a:defRPr>
                <a:solidFill>
                  <a:schemeClr val="tx1"/>
                </a:solidFill>
                <a:latin typeface="Arial" charset="0"/>
                <a:ea typeface="ＭＳ Ｐゴシック" pitchFamily="34" charset="-128"/>
              </a:defRPr>
            </a:lvl6pPr>
            <a:lvl7pPr marL="2993655" indent="-230159" eaLnBrk="0" fontAlgn="base" hangingPunct="0">
              <a:spcBef>
                <a:spcPct val="0"/>
              </a:spcBef>
              <a:spcAft>
                <a:spcPct val="0"/>
              </a:spcAft>
              <a:defRPr>
                <a:solidFill>
                  <a:schemeClr val="tx1"/>
                </a:solidFill>
                <a:latin typeface="Arial" charset="0"/>
                <a:ea typeface="ＭＳ Ｐゴシック" pitchFamily="34" charset="-128"/>
              </a:defRPr>
            </a:lvl7pPr>
            <a:lvl8pPr marL="3450799" indent="-230159" eaLnBrk="0" fontAlgn="base" hangingPunct="0">
              <a:spcBef>
                <a:spcPct val="0"/>
              </a:spcBef>
              <a:spcAft>
                <a:spcPct val="0"/>
              </a:spcAft>
              <a:defRPr>
                <a:solidFill>
                  <a:schemeClr val="tx1"/>
                </a:solidFill>
                <a:latin typeface="Arial" charset="0"/>
                <a:ea typeface="ＭＳ Ｐゴシック" pitchFamily="34" charset="-128"/>
              </a:defRPr>
            </a:lvl8pPr>
            <a:lvl9pPr marL="3907942" indent="-230159" eaLnBrk="0" fontAlgn="base" hangingPunct="0">
              <a:spcBef>
                <a:spcPct val="0"/>
              </a:spcBef>
              <a:spcAft>
                <a:spcPct val="0"/>
              </a:spcAft>
              <a:defRPr>
                <a:solidFill>
                  <a:schemeClr val="tx1"/>
                </a:solidFill>
                <a:latin typeface="Arial" charset="0"/>
                <a:ea typeface="ＭＳ Ｐゴシック" pitchFamily="34" charset="-128"/>
              </a:defRPr>
            </a:lvl9pPr>
          </a:lstStyle>
          <a:p>
            <a:fld id="{2CE1F275-04D7-4ADD-BBE7-56F29D7200B1}" type="slidenum">
              <a:rPr lang="en-US" altLang="en-US">
                <a:latin typeface="Times New Roman" pitchFamily="18" charset="0"/>
              </a:rPr>
              <a:pPr/>
              <a:t>9</a:t>
            </a:fld>
            <a:endParaRPr lang="en-US" altLang="en-US" dirty="0">
              <a:latin typeface="Times New Roman"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lvl="0" indent="-171450" algn="l" defTabSz="457200">
              <a:spcBef>
                <a:spcPts val="1000"/>
              </a:spcBef>
              <a:buClr>
                <a:schemeClr val="tx1"/>
              </a:buClr>
              <a:buSzPct val="100000"/>
              <a:buFont typeface="Arial" panose="020B0604020202020204" pitchFamily="34" charset="0"/>
              <a:buChar char="•"/>
            </a:pPr>
            <a:r>
              <a:rPr lang="en-US" sz="1200" dirty="0"/>
              <a:t>Organizing of people with disabilities can be traced as far back as the 1850s when deaf people began organizing and advocating for their interests</a:t>
            </a:r>
          </a:p>
          <a:p>
            <a:pPr marL="171450" lvl="0" indent="-171450" algn="l" defTabSz="457200">
              <a:spcBef>
                <a:spcPts val="1000"/>
              </a:spcBef>
              <a:buClr>
                <a:schemeClr val="tx1"/>
              </a:buClr>
              <a:buSzPct val="100000"/>
              <a:buFont typeface="Arial" panose="020B0604020202020204" pitchFamily="34" charset="0"/>
              <a:buChar char="•"/>
            </a:pPr>
            <a:r>
              <a:rPr lang="en-US" sz="1200" dirty="0"/>
              <a:t>Protesting by people with disabilities can be traced as far back as the 1940s &amp; 1950s</a:t>
            </a:r>
          </a:p>
          <a:p>
            <a:pPr marL="171450" lvl="0" indent="-171450" algn="l" defTabSz="457200">
              <a:spcBef>
                <a:spcPts val="1000"/>
              </a:spcBef>
              <a:buClr>
                <a:schemeClr val="tx1"/>
              </a:buClr>
              <a:buSzPct val="100000"/>
              <a:buFont typeface="Arial" panose="020B0604020202020204" pitchFamily="34" charset="0"/>
              <a:buChar char="•"/>
            </a:pPr>
            <a:r>
              <a:rPr lang="en-US" sz="1200" dirty="0"/>
              <a:t>The closing of institutions and the process of deinstitutionalization in the 1960s &amp; 1970s created an opportunity for people with disabilities to live free and independent lives integrated in their communities</a:t>
            </a:r>
            <a:endParaRPr lang="en-US" sz="800" dirty="0"/>
          </a:p>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712345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50796" indent="-288889">
              <a:defRPr>
                <a:solidFill>
                  <a:schemeClr val="tx1"/>
                </a:solidFill>
                <a:latin typeface="Arial" charset="0"/>
                <a:ea typeface="ＭＳ Ｐゴシック" pitchFamily="34" charset="-128"/>
              </a:defRPr>
            </a:lvl2pPr>
            <a:lvl3pPr marL="1155557" indent="-230159">
              <a:defRPr>
                <a:solidFill>
                  <a:schemeClr val="tx1"/>
                </a:solidFill>
                <a:latin typeface="Arial" charset="0"/>
                <a:ea typeface="ＭＳ Ｐゴシック" pitchFamily="34" charset="-128"/>
              </a:defRPr>
            </a:lvl3pPr>
            <a:lvl4pPr marL="1617463" indent="-230159">
              <a:defRPr>
                <a:solidFill>
                  <a:schemeClr val="tx1"/>
                </a:solidFill>
                <a:latin typeface="Arial" charset="0"/>
                <a:ea typeface="ＭＳ Ｐゴシック" pitchFamily="34" charset="-128"/>
              </a:defRPr>
            </a:lvl4pPr>
            <a:lvl5pPr marL="2079369" indent="-230159">
              <a:defRPr>
                <a:solidFill>
                  <a:schemeClr val="tx1"/>
                </a:solidFill>
                <a:latin typeface="Arial" charset="0"/>
                <a:ea typeface="ＭＳ Ｐゴシック" pitchFamily="34" charset="-128"/>
              </a:defRPr>
            </a:lvl5pPr>
            <a:lvl6pPr marL="2536511" indent="-230159" eaLnBrk="0" fontAlgn="base" hangingPunct="0">
              <a:spcBef>
                <a:spcPct val="0"/>
              </a:spcBef>
              <a:spcAft>
                <a:spcPct val="0"/>
              </a:spcAft>
              <a:defRPr>
                <a:solidFill>
                  <a:schemeClr val="tx1"/>
                </a:solidFill>
                <a:latin typeface="Arial" charset="0"/>
                <a:ea typeface="ＭＳ Ｐゴシック" pitchFamily="34" charset="-128"/>
              </a:defRPr>
            </a:lvl6pPr>
            <a:lvl7pPr marL="2993655" indent="-230159" eaLnBrk="0" fontAlgn="base" hangingPunct="0">
              <a:spcBef>
                <a:spcPct val="0"/>
              </a:spcBef>
              <a:spcAft>
                <a:spcPct val="0"/>
              </a:spcAft>
              <a:defRPr>
                <a:solidFill>
                  <a:schemeClr val="tx1"/>
                </a:solidFill>
                <a:latin typeface="Arial" charset="0"/>
                <a:ea typeface="ＭＳ Ｐゴシック" pitchFamily="34" charset="-128"/>
              </a:defRPr>
            </a:lvl7pPr>
            <a:lvl8pPr marL="3450799" indent="-230159" eaLnBrk="0" fontAlgn="base" hangingPunct="0">
              <a:spcBef>
                <a:spcPct val="0"/>
              </a:spcBef>
              <a:spcAft>
                <a:spcPct val="0"/>
              </a:spcAft>
              <a:defRPr>
                <a:solidFill>
                  <a:schemeClr val="tx1"/>
                </a:solidFill>
                <a:latin typeface="Arial" charset="0"/>
                <a:ea typeface="ＭＳ Ｐゴシック" pitchFamily="34" charset="-128"/>
              </a:defRPr>
            </a:lvl8pPr>
            <a:lvl9pPr marL="3907942" indent="-230159" eaLnBrk="0" fontAlgn="base" hangingPunct="0">
              <a:spcBef>
                <a:spcPct val="0"/>
              </a:spcBef>
              <a:spcAft>
                <a:spcPct val="0"/>
              </a:spcAft>
              <a:defRPr>
                <a:solidFill>
                  <a:schemeClr val="tx1"/>
                </a:solidFill>
                <a:latin typeface="Arial" charset="0"/>
                <a:ea typeface="ＭＳ Ｐゴシック" pitchFamily="34" charset="-128"/>
              </a:defRPr>
            </a:lvl9pPr>
          </a:lstStyle>
          <a:p>
            <a:fld id="{2CE1F275-04D7-4ADD-BBE7-56F29D7200B1}" type="slidenum">
              <a:rPr lang="en-US" altLang="en-US">
                <a:latin typeface="Times New Roman" pitchFamily="18" charset="0"/>
              </a:rPr>
              <a:pPr/>
              <a:t>10</a:t>
            </a:fld>
            <a:endParaRPr lang="en-US" altLang="en-US" dirty="0">
              <a:latin typeface="Times New Roman"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altLang="en-US" sz="1200" dirty="0">
                <a:ea typeface="ＭＳ Ｐゴシック" pitchFamily="34" charset="-128"/>
              </a:rPr>
              <a:t>The IL movement was begun in the late ‘60s and early ’70’s </a:t>
            </a:r>
          </a:p>
          <a:p>
            <a:pPr eaLnBrk="1" hangingPunct="1">
              <a:buFontTx/>
              <a:buChar char="•"/>
            </a:pPr>
            <a:r>
              <a:rPr lang="en-US" altLang="en-US" sz="1200" dirty="0">
                <a:ea typeface="ＭＳ Ｐゴシック" pitchFamily="34" charset="-128"/>
              </a:rPr>
              <a:t>Conceptualized by Ed Roberts of Berkeley CA as a moral imperative, NOT a social services model. </a:t>
            </a:r>
          </a:p>
          <a:p>
            <a:pPr eaLnBrk="1" hangingPunct="1">
              <a:buFontTx/>
              <a:buChar char="•"/>
            </a:pPr>
            <a:r>
              <a:rPr lang="en-US" sz="1200" dirty="0"/>
              <a:t>Ed Roberts began classes at University of California – Berkley in 1962</a:t>
            </a:r>
          </a:p>
          <a:p>
            <a:pPr eaLnBrk="1" hangingPunct="1">
              <a:buFontTx/>
              <a:buChar char="•"/>
            </a:pPr>
            <a:r>
              <a:rPr lang="en-US" sz="1200" dirty="0"/>
              <a:t>No housing for students with disabilities on campus so Ed lived in the wing of the student infirmary at Cowell Hospital and by 1968, more than a dozen students with disabilities lived in the infirmary at Cowell Hospital</a:t>
            </a:r>
          </a:p>
          <a:p>
            <a:pPr eaLnBrk="1" hangingPunct="1"/>
            <a:endParaRPr lang="en-US" altLang="en-US" dirty="0">
              <a:ea typeface="ＭＳ Ｐゴシック" pitchFamily="34" charset="-128"/>
            </a:endParaRPr>
          </a:p>
        </p:txBody>
      </p:sp>
    </p:spTree>
    <p:extLst>
      <p:ext uri="{BB962C8B-B14F-4D97-AF65-F5344CB8AC3E}">
        <p14:creationId xmlns:p14="http://schemas.microsoft.com/office/powerpoint/2010/main" val="3267016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xfrm>
            <a:off x="6477000" y="6248400"/>
            <a:ext cx="2362200" cy="244475"/>
          </a:xfrm>
          <a:ln/>
        </p:spPr>
        <p:txBody>
          <a:bodyPr/>
          <a:lstStyle>
            <a:lvl1pPr>
              <a:defRPr sz="1200"/>
            </a:lvl1pPr>
          </a:lstStyle>
          <a:p>
            <a:pPr>
              <a:defRPr/>
            </a:pPr>
            <a:fld id="{C7C8ACA3-9F92-4AD5-9E39-716CB6917A7B}"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066800"/>
            <a:ext cx="8610600" cy="5029200"/>
          </a:xfrm>
        </p:spPr>
        <p:txBody>
          <a:bodyPr/>
          <a:lstStyle>
            <a:lvl1pPr>
              <a:defRPr sz="2600"/>
            </a:lvl1pPr>
            <a:lvl2pPr>
              <a:defRPr sz="24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xfrm>
            <a:off x="6477000" y="6172200"/>
            <a:ext cx="2362200" cy="244475"/>
          </a:xfrm>
          <a:ln/>
        </p:spPr>
        <p:txBody>
          <a:bodyPr/>
          <a:lstStyle>
            <a:lvl1pPr>
              <a:defRPr sz="1200"/>
            </a:lvl1pPr>
          </a:lstStyle>
          <a:p>
            <a:pPr>
              <a:defRPr/>
            </a:pPr>
            <a:fld id="{F2DF5F09-D78D-44DB-A338-E90D23C46220}" type="slidenum">
              <a:rPr lang="en-US" smtClean="0"/>
              <a:pPr>
                <a:defRPr/>
              </a:pPr>
              <a:t>‹#›</a:t>
            </a:fld>
            <a:endParaRPr lang="en-US" dirty="0"/>
          </a:p>
        </p:txBody>
      </p:sp>
      <p:sp>
        <p:nvSpPr>
          <p:cNvPr id="2" name="Title 1"/>
          <p:cNvSpPr>
            <a:spLocks noGrp="1"/>
          </p:cNvSpPr>
          <p:nvPr>
            <p:ph type="title"/>
          </p:nvPr>
        </p:nvSpPr>
        <p:spPr>
          <a:xfrm>
            <a:off x="228600" y="274638"/>
            <a:ext cx="7696200" cy="792162"/>
          </a:xfrm>
        </p:spPr>
        <p:txBody>
          <a:bodyPr/>
          <a:lstStyle>
            <a:lvl1pPr>
              <a:defRPr>
                <a:solidFill>
                  <a:schemeClr val="accent2"/>
                </a:solidFill>
              </a:defRPr>
            </a:lvl1p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19200"/>
            <a:ext cx="42291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19200"/>
            <a:ext cx="4229100" cy="5029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xfrm>
            <a:off x="6477000" y="6324600"/>
            <a:ext cx="2362200" cy="244475"/>
          </a:xfrm>
          <a:ln/>
        </p:spPr>
        <p:txBody>
          <a:bodyPr/>
          <a:lstStyle>
            <a:lvl1pPr>
              <a:defRPr sz="1200"/>
            </a:lvl1pPr>
          </a:lstStyle>
          <a:p>
            <a:pPr>
              <a:defRPr/>
            </a:pPr>
            <a:fld id="{4CF5312C-8747-4F3B-BF17-2BCC2CA352BE}"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xfrm>
            <a:off x="6477000" y="6324600"/>
            <a:ext cx="2362200" cy="244475"/>
          </a:xfrm>
          <a:ln/>
        </p:spPr>
        <p:txBody>
          <a:bodyPr/>
          <a:lstStyle>
            <a:lvl1pPr>
              <a:defRPr sz="1200"/>
            </a:lvl1pPr>
          </a:lstStyle>
          <a:p>
            <a:pPr>
              <a:defRPr/>
            </a:pPr>
            <a:fld id="{F42DF3E2-0175-464B-95E4-5D6CFE698002}" type="slidenum">
              <a:rPr lang="en-US" smtClean="0"/>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99FA63F1-7645-4F48-9FA4-1DA2E064BD65}" type="slidenum">
              <a:rPr lang="en-US" smtClean="0"/>
              <a:pPr/>
              <a:t>‹#›</a:t>
            </a:fld>
            <a:endParaRPr lang="en-US" dirty="0"/>
          </a:p>
        </p:txBody>
      </p:sp>
    </p:spTree>
    <p:extLst>
      <p:ext uri="{BB962C8B-B14F-4D97-AF65-F5344CB8AC3E}">
        <p14:creationId xmlns:p14="http://schemas.microsoft.com/office/powerpoint/2010/main" val="5498264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28600" y="274638"/>
            <a:ext cx="8458200"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304800" y="1219200"/>
            <a:ext cx="86106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477000" y="6324600"/>
            <a:ext cx="23622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latin typeface="Arial" charset="0"/>
                <a:cs typeface="+mn-cs"/>
              </a:defRPr>
            </a:lvl1pPr>
          </a:lstStyle>
          <a:p>
            <a:pPr>
              <a:defRPr/>
            </a:pPr>
            <a:fld id="{124CDB12-2334-4149-9ED6-145DE69D84D2}" type="slidenum">
              <a:rPr lang="en-US" smtClean="0"/>
              <a:pPr>
                <a:defRPr/>
              </a:pPr>
              <a:t>‹#›</a:t>
            </a:fld>
            <a:endParaRPr lang="en-US" dirty="0"/>
          </a:p>
        </p:txBody>
      </p:sp>
      <p:sp>
        <p:nvSpPr>
          <p:cNvPr id="2" name="Rectangle 9"/>
          <p:cNvSpPr>
            <a:spLocks noChangeArrowheads="1"/>
          </p:cNvSpPr>
          <p:nvPr userDrawn="1"/>
        </p:nvSpPr>
        <p:spPr bwMode="auto">
          <a:xfrm>
            <a:off x="228600" y="6324600"/>
            <a:ext cx="4572000" cy="200055"/>
          </a:xfrm>
          <a:prstGeom prst="rect">
            <a:avLst/>
          </a:prstGeom>
          <a:noFill/>
          <a:ln>
            <a:noFill/>
          </a:ln>
        </p:spPr>
        <p:txBody>
          <a:bodyPr>
            <a:spAutoFit/>
          </a:bodyPr>
          <a:lstStyle/>
          <a:p>
            <a:pPr>
              <a:defRPr/>
            </a:pPr>
            <a:r>
              <a:rPr lang="en-US" sz="700" b="1" dirty="0">
                <a:latin typeface="Arial" pitchFamily="34" charset="0"/>
                <a:cs typeface="+mn-cs"/>
              </a:rPr>
              <a:t>IL-NET, a project of ILRU – Independent Living Research Utilization</a:t>
            </a:r>
          </a:p>
        </p:txBody>
      </p:sp>
      <p:pic>
        <p:nvPicPr>
          <p:cNvPr id="6" name="Picture 5" descr="ilru logo - red block letters ilru lowercase with blue eyebrow swoosh above"/>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924800" y="122238"/>
            <a:ext cx="1088994" cy="629197"/>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658" r:id="rId2"/>
    <p:sldLayoutId id="2147483656" r:id="rId3"/>
    <p:sldLayoutId id="2147483654" r:id="rId4"/>
    <p:sldLayoutId id="2147483662" r:id="rId5"/>
  </p:sldLayoutIdLst>
  <p:hf hdr="0" ftr="0" dt="0"/>
  <p:txStyles>
    <p:titleStyle>
      <a:lvl1pPr algn="l" rtl="0" eaLnBrk="0" fontAlgn="base" hangingPunct="0">
        <a:spcBef>
          <a:spcPct val="0"/>
        </a:spcBef>
        <a:spcAft>
          <a:spcPct val="0"/>
        </a:spcAft>
        <a:defRPr sz="2800" b="1">
          <a:solidFill>
            <a:schemeClr val="accent2"/>
          </a:solidFill>
          <a:latin typeface="+mj-lt"/>
          <a:ea typeface="+mj-ea"/>
          <a:cs typeface="+mj-cs"/>
        </a:defRPr>
      </a:lvl1pPr>
      <a:lvl2pPr algn="l" rtl="0" eaLnBrk="0" fontAlgn="base" hangingPunct="0">
        <a:spcBef>
          <a:spcPct val="0"/>
        </a:spcBef>
        <a:spcAft>
          <a:spcPct val="0"/>
        </a:spcAft>
        <a:defRPr sz="2800" b="1">
          <a:solidFill>
            <a:schemeClr val="accent2"/>
          </a:solidFill>
          <a:effectLst>
            <a:outerShdw blurRad="38100" dist="38100" dir="2700000" algn="tl">
              <a:srgbClr val="C0C0C0"/>
            </a:outerShdw>
          </a:effectLst>
          <a:latin typeface="Arial Rounded MT Bold" pitchFamily="34" charset="0"/>
        </a:defRPr>
      </a:lvl2pPr>
      <a:lvl3pPr algn="l" rtl="0" eaLnBrk="0" fontAlgn="base" hangingPunct="0">
        <a:spcBef>
          <a:spcPct val="0"/>
        </a:spcBef>
        <a:spcAft>
          <a:spcPct val="0"/>
        </a:spcAft>
        <a:defRPr sz="2800" b="1">
          <a:solidFill>
            <a:schemeClr val="accent2"/>
          </a:solidFill>
          <a:effectLst>
            <a:outerShdw blurRad="38100" dist="38100" dir="2700000" algn="tl">
              <a:srgbClr val="C0C0C0"/>
            </a:outerShdw>
          </a:effectLst>
          <a:latin typeface="Arial Rounded MT Bold" pitchFamily="34" charset="0"/>
        </a:defRPr>
      </a:lvl3pPr>
      <a:lvl4pPr algn="l" rtl="0" eaLnBrk="0" fontAlgn="base" hangingPunct="0">
        <a:spcBef>
          <a:spcPct val="0"/>
        </a:spcBef>
        <a:spcAft>
          <a:spcPct val="0"/>
        </a:spcAft>
        <a:defRPr sz="2800" b="1">
          <a:solidFill>
            <a:schemeClr val="accent2"/>
          </a:solidFill>
          <a:effectLst>
            <a:outerShdw blurRad="38100" dist="38100" dir="2700000" algn="tl">
              <a:srgbClr val="C0C0C0"/>
            </a:outerShdw>
          </a:effectLst>
          <a:latin typeface="Arial Rounded MT Bold" pitchFamily="34" charset="0"/>
        </a:defRPr>
      </a:lvl4pPr>
      <a:lvl5pPr algn="l" rtl="0" eaLnBrk="0" fontAlgn="base" hangingPunct="0">
        <a:spcBef>
          <a:spcPct val="0"/>
        </a:spcBef>
        <a:spcAft>
          <a:spcPct val="0"/>
        </a:spcAft>
        <a:defRPr sz="2800" b="1">
          <a:solidFill>
            <a:schemeClr val="accent2"/>
          </a:solidFill>
          <a:effectLst>
            <a:outerShdw blurRad="38100" dist="38100" dir="2700000" algn="tl">
              <a:srgbClr val="C0C0C0"/>
            </a:outerShdw>
          </a:effectLst>
          <a:latin typeface="Arial Rounded MT Bold" pitchFamily="34" charset="0"/>
        </a:defRPr>
      </a:lvl5pPr>
      <a:lvl6pPr marL="4572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6pPr>
      <a:lvl7pPr marL="9144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7pPr>
      <a:lvl8pPr marL="13716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8pPr>
      <a:lvl9pPr marL="1828800" algn="l" rtl="0" fontAlgn="base">
        <a:spcBef>
          <a:spcPct val="0"/>
        </a:spcBef>
        <a:spcAft>
          <a:spcPct val="0"/>
        </a:spcAft>
        <a:defRPr sz="3200" b="1">
          <a:solidFill>
            <a:schemeClr val="accent2"/>
          </a:solidFill>
          <a:effectLst>
            <a:outerShdw blurRad="38100" dist="38100" dir="2700000" algn="tl">
              <a:srgbClr val="C0C0C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7.tif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ted.com/talks/stella_young_i_m_not_your_inspiration_thank_you_very_much/transcript"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hyperlink" Target="https://www.youtube.com/watch?v=HSMXrWk2yHE" TargetMode="External"/><Relationship Id="rId3" Type="http://schemas.openxmlformats.org/officeDocument/2006/relationships/hyperlink" Target="https://www.youtube.com/watch?v=o3mqgrmKz7s" TargetMode="External"/><Relationship Id="rId7" Type="http://schemas.openxmlformats.org/officeDocument/2006/relationships/hyperlink" Target="https://www.youtube.com/watch?v=ABFpTRlJUuc"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youtube.com/watch?v=54sxGGArMIk" TargetMode="External"/><Relationship Id="rId11" Type="http://schemas.openxmlformats.org/officeDocument/2006/relationships/hyperlink" Target="http://www.ilru.org/il-history-and-philosophy-orientation-for-il-staff" TargetMode="External"/><Relationship Id="rId5" Type="http://schemas.openxmlformats.org/officeDocument/2006/relationships/hyperlink" Target="https://www.youtube.com/watch?v=hx30dRH4-6c" TargetMode="External"/><Relationship Id="rId10" Type="http://schemas.openxmlformats.org/officeDocument/2006/relationships/hyperlink" Target="http://www.youtube.com/watch?v=WTO2vn0dkaU" TargetMode="External"/><Relationship Id="rId4" Type="http://schemas.openxmlformats.org/officeDocument/2006/relationships/hyperlink" Target="http://mn.gov/mnddc/ed-roberts/sixtyMinutes.html" TargetMode="External"/><Relationship Id="rId9" Type="http://schemas.openxmlformats.org/officeDocument/2006/relationships/hyperlink" Target="https://www.youtube.com/watch?v=j75aRfLsH2Y"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amber@disability-revolution.com" TargetMode="External"/><Relationship Id="rId2" Type="http://schemas.openxmlformats.org/officeDocument/2006/relationships/hyperlink" Target="mailto:Paulamcelwee.ilru@gmail.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e create opportunities for independence for people with disabilities through research, education, and consultation.  ilru logo in block red letters with blue eyebrow swoosh above and below Independent Living Research utilization. www.ilru.or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793" y="859730"/>
            <a:ext cx="7352413" cy="5486876"/>
          </a:xfrm>
          <a:prstGeom prst="rect">
            <a:avLst/>
          </a:prstGeom>
        </p:spPr>
      </p:pic>
      <p:sp>
        <p:nvSpPr>
          <p:cNvPr id="7" name="Title 6"/>
          <p:cNvSpPr>
            <a:spLocks noGrp="1"/>
          </p:cNvSpPr>
          <p:nvPr>
            <p:ph type="title"/>
          </p:nvPr>
        </p:nvSpPr>
        <p:spPr>
          <a:xfrm>
            <a:off x="143793" y="85942"/>
            <a:ext cx="8855064" cy="367396"/>
          </a:xfrm>
        </p:spPr>
        <p:txBody>
          <a:bodyPr>
            <a:noAutofit/>
          </a:bodyPr>
          <a:lstStyle/>
          <a:p>
            <a:pPr algn="ctr"/>
            <a:r>
              <a:rPr lang="en-US" sz="1600" dirty="0">
                <a:solidFill>
                  <a:schemeClr val="accent2"/>
                </a:solidFill>
              </a:rPr>
              <a:t>Independent Living Research Utilization</a:t>
            </a:r>
          </a:p>
        </p:txBody>
      </p:sp>
      <p:sp>
        <p:nvSpPr>
          <p:cNvPr id="3" name="Slide Number Placeholder 2"/>
          <p:cNvSpPr>
            <a:spLocks noGrp="1"/>
          </p:cNvSpPr>
          <p:nvPr>
            <p:ph type="sldNum" sz="quarter" idx="10"/>
          </p:nvPr>
        </p:nvSpPr>
        <p:spPr/>
        <p:txBody>
          <a:bodyPr/>
          <a:lstStyle/>
          <a:p>
            <a:pPr>
              <a:defRPr/>
            </a:pPr>
            <a:fld id="{F2DF5F09-D78D-44DB-A338-E90D23C46220}" type="slidenum">
              <a:rPr lang="en-US" smtClean="0"/>
              <a:pPr>
                <a:defRPr/>
              </a:pPr>
              <a:t>1</a:t>
            </a:fld>
            <a:endParaRPr lang="en-US" dirty="0"/>
          </a:p>
        </p:txBody>
      </p:sp>
    </p:spTree>
    <p:extLst>
      <p:ext uri="{BB962C8B-B14F-4D97-AF65-F5344CB8AC3E}">
        <p14:creationId xmlns:p14="http://schemas.microsoft.com/office/powerpoint/2010/main" val="3218908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76A8912-449D-B571-5539-B34CEFF718C0}"/>
              </a:ext>
            </a:extLst>
          </p:cNvPr>
          <p:cNvSpPr>
            <a:spLocks noGrp="1" noChangeArrowheads="1"/>
          </p:cNvSpPr>
          <p:nvPr>
            <p:ph type="title"/>
          </p:nvPr>
        </p:nvSpPr>
        <p:spPr>
          <a:xfrm>
            <a:off x="228600" y="274638"/>
            <a:ext cx="8458200" cy="792162"/>
          </a:xfrm>
        </p:spPr>
        <p:txBody>
          <a:bodyPr wrap="square" anchor="ctr">
            <a:normAutofit/>
          </a:bodyPr>
          <a:lstStyle/>
          <a:p>
            <a:pPr eaLnBrk="1" hangingPunct="1">
              <a:lnSpc>
                <a:spcPct val="90000"/>
              </a:lnSpc>
              <a:defRPr/>
            </a:pPr>
            <a:r>
              <a:rPr lang="en-US" sz="2400" dirty="0"/>
              <a:t>Independent Living – The Beginning</a:t>
            </a:r>
          </a:p>
        </p:txBody>
      </p:sp>
      <p:sp>
        <p:nvSpPr>
          <p:cNvPr id="17416" name="Content Placeholder 2">
            <a:extLst>
              <a:ext uri="{FF2B5EF4-FFF2-40B4-BE49-F238E27FC236}">
                <a16:creationId xmlns:a16="http://schemas.microsoft.com/office/drawing/2014/main" id="{CADC1EB2-2D82-3811-2D9F-4D225141AFA5}"/>
              </a:ext>
            </a:extLst>
          </p:cNvPr>
          <p:cNvSpPr>
            <a:spLocks noGrp="1"/>
          </p:cNvSpPr>
          <p:nvPr>
            <p:ph sz="half" idx="1"/>
          </p:nvPr>
        </p:nvSpPr>
        <p:spPr>
          <a:xfrm>
            <a:off x="304800" y="1219200"/>
            <a:ext cx="4229100" cy="5029200"/>
          </a:xfrm>
        </p:spPr>
        <p:txBody>
          <a:bodyPr/>
          <a:lstStyle/>
          <a:p>
            <a:r>
              <a:rPr lang="en-US" dirty="0"/>
              <a:t>Ed Roberts – </a:t>
            </a:r>
          </a:p>
          <a:p>
            <a:pPr marL="0" indent="0">
              <a:spcBef>
                <a:spcPts val="100"/>
              </a:spcBef>
              <a:buNone/>
            </a:pPr>
            <a:r>
              <a:rPr lang="en-US" dirty="0"/>
              <a:t>The Father of IL</a:t>
            </a:r>
          </a:p>
          <a:p>
            <a:pPr marL="0" indent="0">
              <a:buNone/>
            </a:pPr>
            <a:endParaRPr lang="en-US" dirty="0"/>
          </a:p>
          <a:p>
            <a:r>
              <a:rPr lang="en-US" dirty="0"/>
              <a:t>University of California Berkley in 1962</a:t>
            </a:r>
          </a:p>
          <a:p>
            <a:pPr marL="0" indent="0">
              <a:buNone/>
            </a:pPr>
            <a:endParaRPr lang="en-US" dirty="0"/>
          </a:p>
          <a:p>
            <a:pPr marL="0" indent="0">
              <a:buNone/>
            </a:pPr>
            <a:endParaRPr lang="en-US" dirty="0"/>
          </a:p>
        </p:txBody>
      </p:sp>
      <p:pic>
        <p:nvPicPr>
          <p:cNvPr id="2" name="Picture 1">
            <a:extLst>
              <a:ext uri="{FF2B5EF4-FFF2-40B4-BE49-F238E27FC236}">
                <a16:creationId xmlns:a16="http://schemas.microsoft.com/office/drawing/2014/main" id="{CAB6F346-5ADF-3C34-F38C-F3F2C4B15927}"/>
              </a:ext>
            </a:extLst>
          </p:cNvPr>
          <p:cNvPicPr>
            <a:picLocks noChangeAspect="1"/>
          </p:cNvPicPr>
          <p:nvPr/>
        </p:nvPicPr>
        <p:blipFill rotWithShape="1">
          <a:blip r:embed="rId3"/>
          <a:srcRect l="18345" r="11824"/>
          <a:stretch/>
        </p:blipFill>
        <p:spPr>
          <a:xfrm>
            <a:off x="4686300" y="1219200"/>
            <a:ext cx="4229100" cy="5029200"/>
          </a:xfrm>
          <a:prstGeom prst="rect">
            <a:avLst/>
          </a:prstGeom>
          <a:noFill/>
        </p:spPr>
      </p:pic>
      <p:sp>
        <p:nvSpPr>
          <p:cNvPr id="17418" name="Slide Number Placeholder 4">
            <a:extLst>
              <a:ext uri="{FF2B5EF4-FFF2-40B4-BE49-F238E27FC236}">
                <a16:creationId xmlns:a16="http://schemas.microsoft.com/office/drawing/2014/main" id="{FF986C8F-16B0-F865-ADFD-913C44C99C39}"/>
              </a:ext>
            </a:extLst>
          </p:cNvPr>
          <p:cNvSpPr>
            <a:spLocks noGrp="1"/>
          </p:cNvSpPr>
          <p:nvPr>
            <p:ph type="sldNum" sz="quarter" idx="10"/>
          </p:nvPr>
        </p:nvSpPr>
        <p:spPr>
          <a:xfrm>
            <a:off x="6477000" y="6324600"/>
            <a:ext cx="2362200" cy="244475"/>
          </a:xfrm>
        </p:spPr>
        <p:txBody>
          <a:bodyPr/>
          <a:lstStyle/>
          <a:p>
            <a:pPr>
              <a:spcAft>
                <a:spcPts val="600"/>
              </a:spcAft>
              <a:defRPr/>
            </a:pPr>
            <a:fld id="{4CF5312C-8747-4F3B-BF17-2BCC2CA352BE}" type="slidenum">
              <a:rPr lang="en-US" smtClean="0"/>
              <a:pPr>
                <a:spcAft>
                  <a:spcPts val="600"/>
                </a:spcAft>
                <a:defRPr/>
              </a:pPr>
              <a:t>10</a:t>
            </a:fld>
            <a:endParaRPr lang="en-US" dirty="0"/>
          </a:p>
        </p:txBody>
      </p:sp>
    </p:spTree>
    <p:extLst>
      <p:ext uri="{BB962C8B-B14F-4D97-AF65-F5344CB8AC3E}">
        <p14:creationId xmlns:p14="http://schemas.microsoft.com/office/powerpoint/2010/main" val="150991163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76A8912-449D-B571-5539-B34CEFF718C0}"/>
              </a:ext>
            </a:extLst>
          </p:cNvPr>
          <p:cNvSpPr>
            <a:spLocks noGrp="1" noChangeArrowheads="1"/>
          </p:cNvSpPr>
          <p:nvPr>
            <p:ph type="title"/>
          </p:nvPr>
        </p:nvSpPr>
        <p:spPr>
          <a:xfrm>
            <a:off x="228600" y="274638"/>
            <a:ext cx="8458200" cy="792162"/>
          </a:xfrm>
        </p:spPr>
        <p:txBody>
          <a:bodyPr wrap="square" anchor="ctr">
            <a:normAutofit/>
          </a:bodyPr>
          <a:lstStyle/>
          <a:p>
            <a:pPr eaLnBrk="1" hangingPunct="1">
              <a:lnSpc>
                <a:spcPct val="90000"/>
              </a:lnSpc>
              <a:defRPr/>
            </a:pPr>
            <a:r>
              <a:rPr lang="en-US" sz="2400" dirty="0"/>
              <a:t>Independent Living – The Rolling Quads</a:t>
            </a:r>
          </a:p>
        </p:txBody>
      </p:sp>
      <p:sp>
        <p:nvSpPr>
          <p:cNvPr id="17418" name="Slide Number Placeholder 4">
            <a:extLst>
              <a:ext uri="{FF2B5EF4-FFF2-40B4-BE49-F238E27FC236}">
                <a16:creationId xmlns:a16="http://schemas.microsoft.com/office/drawing/2014/main" id="{FF986C8F-16B0-F865-ADFD-913C44C99C39}"/>
              </a:ext>
            </a:extLst>
          </p:cNvPr>
          <p:cNvSpPr>
            <a:spLocks noGrp="1"/>
          </p:cNvSpPr>
          <p:nvPr>
            <p:ph type="sldNum" sz="quarter" idx="10"/>
          </p:nvPr>
        </p:nvSpPr>
        <p:spPr>
          <a:xfrm>
            <a:off x="6477000" y="6324600"/>
            <a:ext cx="2362200" cy="244475"/>
          </a:xfrm>
        </p:spPr>
        <p:txBody>
          <a:bodyPr/>
          <a:lstStyle/>
          <a:p>
            <a:pPr>
              <a:spcAft>
                <a:spcPts val="600"/>
              </a:spcAft>
              <a:defRPr/>
            </a:pPr>
            <a:fld id="{4CF5312C-8747-4F3B-BF17-2BCC2CA352BE}" type="slidenum">
              <a:rPr lang="en-US" smtClean="0"/>
              <a:pPr>
                <a:spcAft>
                  <a:spcPts val="600"/>
                </a:spcAft>
                <a:defRPr/>
              </a:pPr>
              <a:t>11</a:t>
            </a:fld>
            <a:endParaRPr lang="en-US" dirty="0"/>
          </a:p>
        </p:txBody>
      </p:sp>
      <p:pic>
        <p:nvPicPr>
          <p:cNvPr id="3" name="Picture 2">
            <a:extLst>
              <a:ext uri="{FF2B5EF4-FFF2-40B4-BE49-F238E27FC236}">
                <a16:creationId xmlns:a16="http://schemas.microsoft.com/office/drawing/2014/main" id="{0CBF6063-1B0C-78DA-E406-0AAB80C709E5}"/>
              </a:ext>
            </a:extLst>
          </p:cNvPr>
          <p:cNvPicPr>
            <a:picLocks noChangeAspect="1"/>
          </p:cNvPicPr>
          <p:nvPr/>
        </p:nvPicPr>
        <p:blipFill>
          <a:blip r:embed="rId3"/>
          <a:stretch>
            <a:fillRect/>
          </a:stretch>
        </p:blipFill>
        <p:spPr>
          <a:xfrm>
            <a:off x="4719644" y="1352542"/>
            <a:ext cx="4323386" cy="4661349"/>
          </a:xfrm>
          <a:prstGeom prst="rect">
            <a:avLst/>
          </a:prstGeom>
        </p:spPr>
      </p:pic>
      <p:pic>
        <p:nvPicPr>
          <p:cNvPr id="5" name="Picture 4">
            <a:extLst>
              <a:ext uri="{FF2B5EF4-FFF2-40B4-BE49-F238E27FC236}">
                <a16:creationId xmlns:a16="http://schemas.microsoft.com/office/drawing/2014/main" id="{9558ECC4-F1F4-2645-CB24-FC075B9CE95A}"/>
              </a:ext>
            </a:extLst>
          </p:cNvPr>
          <p:cNvPicPr>
            <a:picLocks noChangeAspect="1"/>
          </p:cNvPicPr>
          <p:nvPr/>
        </p:nvPicPr>
        <p:blipFill>
          <a:blip r:embed="rId4"/>
          <a:stretch>
            <a:fillRect/>
          </a:stretch>
        </p:blipFill>
        <p:spPr>
          <a:xfrm>
            <a:off x="325598" y="1262385"/>
            <a:ext cx="4817894" cy="3165276"/>
          </a:xfrm>
          <a:prstGeom prst="rect">
            <a:avLst/>
          </a:prstGeom>
        </p:spPr>
      </p:pic>
      <p:sp>
        <p:nvSpPr>
          <p:cNvPr id="6" name="TextBox 5">
            <a:extLst>
              <a:ext uri="{FF2B5EF4-FFF2-40B4-BE49-F238E27FC236}">
                <a16:creationId xmlns:a16="http://schemas.microsoft.com/office/drawing/2014/main" id="{3FD882B9-0A57-35DD-FB33-97385E2C2B2B}"/>
              </a:ext>
            </a:extLst>
          </p:cNvPr>
          <p:cNvSpPr txBox="1"/>
          <p:nvPr/>
        </p:nvSpPr>
        <p:spPr>
          <a:xfrm>
            <a:off x="371466" y="4986336"/>
            <a:ext cx="4197239" cy="523220"/>
          </a:xfrm>
          <a:prstGeom prst="rect">
            <a:avLst/>
          </a:prstGeom>
          <a:noFill/>
        </p:spPr>
        <p:txBody>
          <a:bodyPr wrap="none" rtlCol="0">
            <a:spAutoFit/>
          </a:bodyPr>
          <a:lstStyle/>
          <a:p>
            <a:r>
              <a:rPr lang="en-US" sz="2800" dirty="0">
                <a:latin typeface="+mn-lt"/>
              </a:rPr>
              <a:t>“Crippled Troublemakers”</a:t>
            </a:r>
          </a:p>
        </p:txBody>
      </p:sp>
    </p:spTree>
    <p:extLst>
      <p:ext uri="{BB962C8B-B14F-4D97-AF65-F5344CB8AC3E}">
        <p14:creationId xmlns:p14="http://schemas.microsoft.com/office/powerpoint/2010/main" val="207810070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8600" y="505973"/>
            <a:ext cx="8707056" cy="914400"/>
          </a:xfrm>
        </p:spPr>
        <p:txBody>
          <a:bodyPr/>
          <a:lstStyle/>
          <a:p>
            <a:pPr eaLnBrk="1" hangingPunct="1">
              <a:defRPr/>
            </a:pPr>
            <a:r>
              <a:rPr lang="en-US" dirty="0"/>
              <a:t>The Rehabilitation Act of 1973 is Born!</a:t>
            </a:r>
          </a:p>
        </p:txBody>
      </p:sp>
      <p:sp>
        <p:nvSpPr>
          <p:cNvPr id="17411" name="Rectangle 3"/>
          <p:cNvSpPr>
            <a:spLocks noGrp="1" noChangeArrowheads="1"/>
          </p:cNvSpPr>
          <p:nvPr>
            <p:ph type="body" idx="1"/>
          </p:nvPr>
        </p:nvSpPr>
        <p:spPr>
          <a:xfrm>
            <a:off x="455271" y="1916638"/>
            <a:ext cx="8144719" cy="4121059"/>
          </a:xfrm>
        </p:spPr>
        <p:txBody>
          <a:bodyPr/>
          <a:lstStyle/>
          <a:p>
            <a:pPr marL="0" indent="0">
              <a:buNone/>
            </a:pPr>
            <a:r>
              <a:rPr lang="en-US" sz="2400" b="1" dirty="0"/>
              <a:t>Section 701. Purpose - </a:t>
            </a:r>
            <a:r>
              <a:rPr lang="en-US" sz="2400" dirty="0"/>
              <a:t>The purpose of Title VII of the Act is to promote a </a:t>
            </a:r>
            <a:r>
              <a:rPr lang="en-US" sz="2400" b="1" dirty="0"/>
              <a:t>philosophy of independent living</a:t>
            </a:r>
            <a:r>
              <a:rPr lang="en-US" sz="2400" dirty="0"/>
              <a:t> (IL), including a philosophy of consumer control, peer support, self-help, self-determination, equal access, and individual and system advocacy, in order to maximize the leadership, empowerment, independence, and productivity of individuals with disabilities, and to promote the integration and full inclusion of individuals with disabilities into the mainstream of American society...</a:t>
            </a:r>
          </a:p>
          <a:p>
            <a:pPr marL="0" indent="0">
              <a:buNone/>
            </a:pPr>
            <a:endParaRPr lang="en-US" sz="1200" dirty="0"/>
          </a:p>
          <a:p>
            <a:pPr marL="0" indent="0">
              <a:buNone/>
            </a:pPr>
            <a:endParaRPr lang="en-US" sz="2800" dirty="0"/>
          </a:p>
          <a:p>
            <a:pPr marL="0" indent="0" algn="ctr" eaLnBrk="1" hangingPunct="1">
              <a:buNone/>
            </a:pPr>
            <a:endParaRPr lang="en-US" altLang="en-US" sz="2800" dirty="0">
              <a:ea typeface="ＭＳ Ｐゴシック" pitchFamily="34" charset="-128"/>
            </a:endParaRPr>
          </a:p>
        </p:txBody>
      </p:sp>
      <p:sp>
        <p:nvSpPr>
          <p:cNvPr id="3" name="Slide Number Placeholder 4">
            <a:extLst>
              <a:ext uri="{FF2B5EF4-FFF2-40B4-BE49-F238E27FC236}">
                <a16:creationId xmlns:a16="http://schemas.microsoft.com/office/drawing/2014/main" id="{3EA5F89F-BA13-C750-72C6-FF191C299E08}"/>
              </a:ext>
            </a:extLst>
          </p:cNvPr>
          <p:cNvSpPr>
            <a:spLocks noGrp="1"/>
          </p:cNvSpPr>
          <p:nvPr>
            <p:ph type="sldNum" sz="quarter" idx="10"/>
          </p:nvPr>
        </p:nvSpPr>
        <p:spPr>
          <a:xfrm>
            <a:off x="6477000" y="6324600"/>
            <a:ext cx="2362200" cy="244475"/>
          </a:xfrm>
        </p:spPr>
        <p:txBody>
          <a:bodyPr/>
          <a:lstStyle/>
          <a:p>
            <a:pPr>
              <a:spcAft>
                <a:spcPts val="600"/>
              </a:spcAft>
              <a:defRPr/>
            </a:pPr>
            <a:fld id="{4CF5312C-8747-4F3B-BF17-2BCC2CA352BE}" type="slidenum">
              <a:rPr lang="en-US" smtClean="0"/>
              <a:pPr>
                <a:spcAft>
                  <a:spcPts val="600"/>
                </a:spcAft>
                <a:defRPr/>
              </a:pPr>
              <a:t>12</a:t>
            </a:fld>
            <a:endParaRPr lang="en-US" dirty="0"/>
          </a:p>
        </p:txBody>
      </p:sp>
    </p:spTree>
    <p:extLst>
      <p:ext uri="{BB962C8B-B14F-4D97-AF65-F5344CB8AC3E}">
        <p14:creationId xmlns:p14="http://schemas.microsoft.com/office/powerpoint/2010/main" val="1069550779"/>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3ADF60-0E43-5DF7-0E24-88248E6C2C57}"/>
              </a:ext>
            </a:extLst>
          </p:cNvPr>
          <p:cNvSpPr>
            <a:spLocks noGrp="1"/>
          </p:cNvSpPr>
          <p:nvPr>
            <p:ph idx="1"/>
          </p:nvPr>
        </p:nvSpPr>
        <p:spPr>
          <a:xfrm>
            <a:off x="304799" y="1143002"/>
            <a:ext cx="8696325" cy="4371973"/>
          </a:xfrm>
        </p:spPr>
        <p:txBody>
          <a:bodyPr/>
          <a:lstStyle/>
          <a:p>
            <a:r>
              <a:rPr lang="en-US" sz="2000" dirty="0"/>
              <a:t>Some IL grantees / Centers served only one disability – usually blind or deaf or intellectual disabilities</a:t>
            </a:r>
          </a:p>
          <a:p>
            <a:r>
              <a:rPr lang="en-US" sz="2000" dirty="0"/>
              <a:t>Some IL grantees / Centers were not consumer controlled and lead / operated by non-disabled individuals</a:t>
            </a:r>
          </a:p>
          <a:p>
            <a:r>
              <a:rPr lang="en-US" sz="2000" dirty="0"/>
              <a:t>Some IL grantees / Centers were operated by the board of another organization</a:t>
            </a:r>
          </a:p>
          <a:p>
            <a:r>
              <a:rPr lang="en-US" sz="2000" dirty="0"/>
              <a:t>Some IL grantees / Centers had no intention of providing services and only wanted to focus on conducting advocacy</a:t>
            </a:r>
          </a:p>
          <a:p>
            <a:r>
              <a:rPr lang="en-US" sz="2000" dirty="0"/>
              <a:t>Some IL grantees / Centers did not want to do advocacy and only wanted to provide independent living skills training in a model kitchens or bedrooms in their buildings</a:t>
            </a:r>
          </a:p>
          <a:p>
            <a:r>
              <a:rPr lang="en-US" sz="2000" dirty="0"/>
              <a:t>Some IL grantees / Centers wanted to provide residential services before the requirement they be non-residential </a:t>
            </a:r>
          </a:p>
          <a:p>
            <a:r>
              <a:rPr lang="en-US" sz="2000" dirty="0"/>
              <a:t>Some IL grantees / Centers wanted to be representative payees or run programs to help families secure guardianship of disabled relatives</a:t>
            </a:r>
          </a:p>
          <a:p>
            <a:pPr marL="0" indent="0">
              <a:buNone/>
            </a:pPr>
            <a:endParaRPr lang="en-US" sz="2000" dirty="0"/>
          </a:p>
        </p:txBody>
      </p:sp>
      <p:sp>
        <p:nvSpPr>
          <p:cNvPr id="3" name="Slide Number Placeholder 2">
            <a:extLst>
              <a:ext uri="{FF2B5EF4-FFF2-40B4-BE49-F238E27FC236}">
                <a16:creationId xmlns:a16="http://schemas.microsoft.com/office/drawing/2014/main" id="{5080D368-025B-AFD7-9D09-3678466324BA}"/>
              </a:ext>
            </a:extLst>
          </p:cNvPr>
          <p:cNvSpPr>
            <a:spLocks noGrp="1"/>
          </p:cNvSpPr>
          <p:nvPr>
            <p:ph type="sldNum" sz="quarter" idx="10"/>
          </p:nvPr>
        </p:nvSpPr>
        <p:spPr/>
        <p:txBody>
          <a:bodyPr/>
          <a:lstStyle/>
          <a:p>
            <a:pPr>
              <a:defRPr/>
            </a:pPr>
            <a:fld id="{F2DF5F09-D78D-44DB-A338-E90D23C46220}" type="slidenum">
              <a:rPr lang="en-US" smtClean="0"/>
              <a:pPr>
                <a:defRPr/>
              </a:pPr>
              <a:t>13</a:t>
            </a:fld>
            <a:endParaRPr lang="en-US" dirty="0"/>
          </a:p>
        </p:txBody>
      </p:sp>
      <p:sp>
        <p:nvSpPr>
          <p:cNvPr id="4" name="Title 3">
            <a:extLst>
              <a:ext uri="{FF2B5EF4-FFF2-40B4-BE49-F238E27FC236}">
                <a16:creationId xmlns:a16="http://schemas.microsoft.com/office/drawing/2014/main" id="{B6F0D5BB-6EB3-C479-15EC-0A3259442040}"/>
              </a:ext>
            </a:extLst>
          </p:cNvPr>
          <p:cNvSpPr>
            <a:spLocks noGrp="1"/>
          </p:cNvSpPr>
          <p:nvPr>
            <p:ph type="title"/>
          </p:nvPr>
        </p:nvSpPr>
        <p:spPr/>
        <p:txBody>
          <a:bodyPr/>
          <a:lstStyle/>
          <a:p>
            <a:r>
              <a:rPr lang="en-US" b="0" dirty="0"/>
              <a:t>Initial Rollout of IL – Hot Mess Express!</a:t>
            </a:r>
          </a:p>
        </p:txBody>
      </p:sp>
    </p:spTree>
    <p:extLst>
      <p:ext uri="{BB962C8B-B14F-4D97-AF65-F5344CB8AC3E}">
        <p14:creationId xmlns:p14="http://schemas.microsoft.com/office/powerpoint/2010/main" val="1629885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93ADF60-0E43-5DF7-0E24-88248E6C2C57}"/>
              </a:ext>
            </a:extLst>
          </p:cNvPr>
          <p:cNvSpPr>
            <a:spLocks noGrp="1"/>
          </p:cNvSpPr>
          <p:nvPr>
            <p:ph idx="1"/>
          </p:nvPr>
        </p:nvSpPr>
        <p:spPr>
          <a:xfrm>
            <a:off x="304799" y="1228730"/>
            <a:ext cx="8696325" cy="4371973"/>
          </a:xfrm>
        </p:spPr>
        <p:txBody>
          <a:bodyPr/>
          <a:lstStyle/>
          <a:p>
            <a:pPr marL="0" indent="0">
              <a:buNone/>
            </a:pPr>
            <a:endParaRPr lang="en-US" sz="2000" dirty="0"/>
          </a:p>
          <a:p>
            <a:r>
              <a:rPr lang="en-US" sz="2000" dirty="0"/>
              <a:t>Creation of a National IL Network – First 10 states awarded IL grants</a:t>
            </a:r>
          </a:p>
          <a:p>
            <a:r>
              <a:rPr lang="en-US" sz="2000" dirty="0"/>
              <a:t>National Council of Independent Living (NCIL) and Association of Programs for Rural Independent Living (APRIL) established later from the National IL Network</a:t>
            </a:r>
          </a:p>
          <a:p>
            <a:r>
              <a:rPr lang="en-US" sz="2000" dirty="0"/>
              <a:t>NCIL driven changes for amendments to the Rehabilitation Act to clarify and provide guidance on the IL Philosophy and its application</a:t>
            </a:r>
          </a:p>
          <a:p>
            <a:r>
              <a:rPr lang="en-US" sz="2000" dirty="0"/>
              <a:t>Best practices shared by leader peers with disabilities at state and national conferences </a:t>
            </a:r>
          </a:p>
          <a:p>
            <a:r>
              <a:rPr lang="en-US" sz="2000" dirty="0"/>
              <a:t>Communities and government entities started to understand and embrace that Centers needed to be controlled by US (people with disabilities) to help ensure meaningful implementation and practice of the IL Philosophy</a:t>
            </a:r>
          </a:p>
        </p:txBody>
      </p:sp>
      <p:sp>
        <p:nvSpPr>
          <p:cNvPr id="3" name="Slide Number Placeholder 2">
            <a:extLst>
              <a:ext uri="{FF2B5EF4-FFF2-40B4-BE49-F238E27FC236}">
                <a16:creationId xmlns:a16="http://schemas.microsoft.com/office/drawing/2014/main" id="{5080D368-025B-AFD7-9D09-3678466324BA}"/>
              </a:ext>
            </a:extLst>
          </p:cNvPr>
          <p:cNvSpPr>
            <a:spLocks noGrp="1"/>
          </p:cNvSpPr>
          <p:nvPr>
            <p:ph type="sldNum" sz="quarter" idx="10"/>
          </p:nvPr>
        </p:nvSpPr>
        <p:spPr/>
        <p:txBody>
          <a:bodyPr/>
          <a:lstStyle/>
          <a:p>
            <a:pPr>
              <a:defRPr/>
            </a:pPr>
            <a:fld id="{F2DF5F09-D78D-44DB-A338-E90D23C46220}" type="slidenum">
              <a:rPr lang="en-US" smtClean="0"/>
              <a:pPr>
                <a:defRPr/>
              </a:pPr>
              <a:t>14</a:t>
            </a:fld>
            <a:endParaRPr lang="en-US" dirty="0"/>
          </a:p>
        </p:txBody>
      </p:sp>
      <p:sp>
        <p:nvSpPr>
          <p:cNvPr id="4" name="Title 3">
            <a:extLst>
              <a:ext uri="{FF2B5EF4-FFF2-40B4-BE49-F238E27FC236}">
                <a16:creationId xmlns:a16="http://schemas.microsoft.com/office/drawing/2014/main" id="{B6F0D5BB-6EB3-C479-15EC-0A3259442040}"/>
              </a:ext>
            </a:extLst>
          </p:cNvPr>
          <p:cNvSpPr>
            <a:spLocks noGrp="1"/>
          </p:cNvSpPr>
          <p:nvPr>
            <p:ph type="title"/>
          </p:nvPr>
        </p:nvSpPr>
        <p:spPr/>
        <p:txBody>
          <a:bodyPr/>
          <a:lstStyle/>
          <a:p>
            <a:r>
              <a:rPr lang="en-US" b="0" dirty="0"/>
              <a:t>Disability Leaders Join Forces to </a:t>
            </a:r>
            <a:br>
              <a:rPr lang="en-US" b="0" dirty="0"/>
            </a:br>
            <a:r>
              <a:rPr lang="en-US" b="0" dirty="0"/>
              <a:t>Make Changes </a:t>
            </a:r>
          </a:p>
        </p:txBody>
      </p:sp>
    </p:spTree>
    <p:extLst>
      <p:ext uri="{BB962C8B-B14F-4D97-AF65-F5344CB8AC3E}">
        <p14:creationId xmlns:p14="http://schemas.microsoft.com/office/powerpoint/2010/main" val="454565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20D064-99A7-BD69-255A-4A7179F01AB6}"/>
              </a:ext>
            </a:extLst>
          </p:cNvPr>
          <p:cNvSpPr>
            <a:spLocks noGrp="1"/>
          </p:cNvSpPr>
          <p:nvPr>
            <p:ph idx="1"/>
          </p:nvPr>
        </p:nvSpPr>
        <p:spPr>
          <a:xfrm>
            <a:off x="304800" y="1009648"/>
            <a:ext cx="8610600" cy="5029200"/>
          </a:xfrm>
        </p:spPr>
        <p:txBody>
          <a:bodyPr/>
          <a:lstStyle/>
          <a:p>
            <a:pPr marL="0" indent="0">
              <a:buNone/>
            </a:pPr>
            <a:r>
              <a:rPr lang="en-US" sz="2400" dirty="0"/>
              <a:t>Let’s Chat About the Five Core Services:</a:t>
            </a:r>
          </a:p>
          <a:p>
            <a:r>
              <a:rPr lang="en-US" sz="2000" dirty="0"/>
              <a:t>Information &amp; Referral (I&amp;R)</a:t>
            </a:r>
          </a:p>
          <a:p>
            <a:r>
              <a:rPr lang="en-US" sz="2000" dirty="0"/>
              <a:t>Individual &amp; Systems Advocacy</a:t>
            </a:r>
          </a:p>
          <a:p>
            <a:r>
              <a:rPr lang="en-US" sz="2000" dirty="0"/>
              <a:t>Peer Support</a:t>
            </a:r>
          </a:p>
          <a:p>
            <a:r>
              <a:rPr lang="en-US" sz="2000" dirty="0"/>
              <a:t>IL Skills Training</a:t>
            </a:r>
          </a:p>
          <a:p>
            <a:r>
              <a:rPr lang="en-US" sz="2000" dirty="0"/>
              <a:t>Transition / Diversion </a:t>
            </a:r>
          </a:p>
          <a:p>
            <a:pPr marL="0" indent="0" algn="ctr">
              <a:buNone/>
            </a:pPr>
            <a:endParaRPr lang="en-US" sz="800" dirty="0"/>
          </a:p>
          <a:p>
            <a:pPr marL="0" indent="0" algn="ctr">
              <a:buNone/>
            </a:pPr>
            <a:r>
              <a:rPr lang="en-US" sz="2400" dirty="0"/>
              <a:t>Centers were not created nor intended to be “service providers” like AAAs, ADRCs, Arc Chapters, etc. Centers were intended to be places / spaces where people with disabilities came together to envision / plan the powerful things they were going to do to change the world utilizing a mutual aid / collective community (peer to peer) approach. </a:t>
            </a:r>
          </a:p>
          <a:p>
            <a:pPr marL="0" indent="0" algn="ctr">
              <a:buNone/>
            </a:pPr>
            <a:endParaRPr lang="en-US" sz="800" dirty="0"/>
          </a:p>
          <a:p>
            <a:pPr marL="0" indent="0" algn="ctr">
              <a:buNone/>
            </a:pPr>
            <a:r>
              <a:rPr lang="en-US" sz="2400" b="1" dirty="0"/>
              <a:t>WHAT ARE YOUR THOUGHTS ON THIS?</a:t>
            </a:r>
          </a:p>
        </p:txBody>
      </p:sp>
      <p:sp>
        <p:nvSpPr>
          <p:cNvPr id="3" name="Slide Number Placeholder 2">
            <a:extLst>
              <a:ext uri="{FF2B5EF4-FFF2-40B4-BE49-F238E27FC236}">
                <a16:creationId xmlns:a16="http://schemas.microsoft.com/office/drawing/2014/main" id="{8575A82C-C7A9-B25C-D552-157794B15876}"/>
              </a:ext>
            </a:extLst>
          </p:cNvPr>
          <p:cNvSpPr>
            <a:spLocks noGrp="1"/>
          </p:cNvSpPr>
          <p:nvPr>
            <p:ph type="sldNum" sz="quarter" idx="10"/>
          </p:nvPr>
        </p:nvSpPr>
        <p:spPr/>
        <p:txBody>
          <a:bodyPr/>
          <a:lstStyle/>
          <a:p>
            <a:pPr>
              <a:defRPr/>
            </a:pPr>
            <a:fld id="{F2DF5F09-D78D-44DB-A338-E90D23C46220}" type="slidenum">
              <a:rPr lang="en-US" smtClean="0"/>
              <a:pPr>
                <a:defRPr/>
              </a:pPr>
              <a:t>15</a:t>
            </a:fld>
            <a:endParaRPr lang="en-US" dirty="0"/>
          </a:p>
        </p:txBody>
      </p:sp>
      <p:sp>
        <p:nvSpPr>
          <p:cNvPr id="4" name="Title 3">
            <a:extLst>
              <a:ext uri="{FF2B5EF4-FFF2-40B4-BE49-F238E27FC236}">
                <a16:creationId xmlns:a16="http://schemas.microsoft.com/office/drawing/2014/main" id="{0B55B3B3-19B3-8B40-2152-0EA9F004B57E}"/>
              </a:ext>
            </a:extLst>
          </p:cNvPr>
          <p:cNvSpPr>
            <a:spLocks noGrp="1"/>
          </p:cNvSpPr>
          <p:nvPr>
            <p:ph type="title"/>
          </p:nvPr>
        </p:nvSpPr>
        <p:spPr/>
        <p:txBody>
          <a:bodyPr/>
          <a:lstStyle/>
          <a:p>
            <a:r>
              <a:rPr lang="en-US" dirty="0"/>
              <a:t>Centers As ”Service Providers”</a:t>
            </a:r>
          </a:p>
        </p:txBody>
      </p:sp>
    </p:spTree>
    <p:extLst>
      <p:ext uri="{BB962C8B-B14F-4D97-AF65-F5344CB8AC3E}">
        <p14:creationId xmlns:p14="http://schemas.microsoft.com/office/powerpoint/2010/main" val="92867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F902D75-8C1A-E2FD-9BB7-407E0243EFC4}"/>
              </a:ext>
            </a:extLst>
          </p:cNvPr>
          <p:cNvSpPr>
            <a:spLocks noGrp="1"/>
          </p:cNvSpPr>
          <p:nvPr>
            <p:ph idx="1"/>
          </p:nvPr>
        </p:nvSpPr>
        <p:spPr>
          <a:xfrm>
            <a:off x="304800" y="1509716"/>
            <a:ext cx="8610600" cy="5029200"/>
          </a:xfrm>
        </p:spPr>
        <p:txBody>
          <a:bodyPr/>
          <a:lstStyle/>
          <a:p>
            <a:r>
              <a:rPr lang="en-US" dirty="0"/>
              <a:t>Continued Discrimination &amp; Exclusion (even inside IL)</a:t>
            </a:r>
          </a:p>
          <a:p>
            <a:r>
              <a:rPr lang="en-US" dirty="0"/>
              <a:t>Biased Perceptions – includes unconscious bias</a:t>
            </a:r>
          </a:p>
          <a:p>
            <a:r>
              <a:rPr lang="en-US" dirty="0"/>
              <a:t>Lack of Recognition &amp; Ownership of Privilege</a:t>
            </a:r>
          </a:p>
          <a:p>
            <a:r>
              <a:rPr lang="en-US" dirty="0"/>
              <a:t>Stereotypes &amp; Saviorism</a:t>
            </a:r>
          </a:p>
          <a:p>
            <a:r>
              <a:rPr lang="en-US" dirty="0"/>
              <a:t>Seen as a Threat – Power Dynamics</a:t>
            </a:r>
          </a:p>
          <a:p>
            <a:r>
              <a:rPr lang="en-US" dirty="0"/>
              <a:t>Objects of Pity &amp; Admiration – “Oh, you poor thing” or “You are so brave”</a:t>
            </a:r>
          </a:p>
          <a:p>
            <a:r>
              <a:rPr lang="en-US" dirty="0"/>
              <a:t>Ableism </a:t>
            </a:r>
          </a:p>
        </p:txBody>
      </p:sp>
      <p:sp>
        <p:nvSpPr>
          <p:cNvPr id="3" name="Slide Number Placeholder 2">
            <a:extLst>
              <a:ext uri="{FF2B5EF4-FFF2-40B4-BE49-F238E27FC236}">
                <a16:creationId xmlns:a16="http://schemas.microsoft.com/office/drawing/2014/main" id="{422AC41D-FD33-35E2-B495-BAC745F480DB}"/>
              </a:ext>
            </a:extLst>
          </p:cNvPr>
          <p:cNvSpPr>
            <a:spLocks noGrp="1"/>
          </p:cNvSpPr>
          <p:nvPr>
            <p:ph type="sldNum" sz="quarter" idx="10"/>
          </p:nvPr>
        </p:nvSpPr>
        <p:spPr/>
        <p:txBody>
          <a:bodyPr/>
          <a:lstStyle/>
          <a:p>
            <a:pPr>
              <a:defRPr/>
            </a:pPr>
            <a:fld id="{F2DF5F09-D78D-44DB-A338-E90D23C46220}" type="slidenum">
              <a:rPr lang="en-US" smtClean="0"/>
              <a:pPr>
                <a:defRPr/>
              </a:pPr>
              <a:t>16</a:t>
            </a:fld>
            <a:endParaRPr lang="en-US" dirty="0"/>
          </a:p>
        </p:txBody>
      </p:sp>
      <p:sp>
        <p:nvSpPr>
          <p:cNvPr id="4" name="Title 3">
            <a:extLst>
              <a:ext uri="{FF2B5EF4-FFF2-40B4-BE49-F238E27FC236}">
                <a16:creationId xmlns:a16="http://schemas.microsoft.com/office/drawing/2014/main" id="{F47F5574-492D-5505-FB56-88F1B0249C05}"/>
              </a:ext>
            </a:extLst>
          </p:cNvPr>
          <p:cNvSpPr>
            <a:spLocks noGrp="1"/>
          </p:cNvSpPr>
          <p:nvPr>
            <p:ph type="title"/>
          </p:nvPr>
        </p:nvSpPr>
        <p:spPr/>
        <p:txBody>
          <a:bodyPr/>
          <a:lstStyle/>
          <a:p>
            <a:r>
              <a:rPr lang="en-US" dirty="0"/>
              <a:t>Barriers to Implementation of Independent Living </a:t>
            </a:r>
          </a:p>
        </p:txBody>
      </p:sp>
    </p:spTree>
    <p:extLst>
      <p:ext uri="{BB962C8B-B14F-4D97-AF65-F5344CB8AC3E}">
        <p14:creationId xmlns:p14="http://schemas.microsoft.com/office/powerpoint/2010/main" val="2434521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28BD7F-98AF-7259-5BAE-14ED7FE07A54}"/>
              </a:ext>
            </a:extLst>
          </p:cNvPr>
          <p:cNvSpPr>
            <a:spLocks noGrp="1"/>
          </p:cNvSpPr>
          <p:nvPr>
            <p:ph idx="1"/>
          </p:nvPr>
        </p:nvSpPr>
        <p:spPr/>
        <p:txBody>
          <a:bodyPr/>
          <a:lstStyle/>
          <a:p>
            <a:pPr marL="0" indent="0">
              <a:buNone/>
            </a:pPr>
            <a:r>
              <a:rPr lang="en-US" sz="2400" b="1" dirty="0"/>
              <a:t>Ableism </a:t>
            </a:r>
          </a:p>
          <a:p>
            <a:r>
              <a:rPr lang="en-US" sz="2400" dirty="0"/>
              <a:t>Prejudice, bias and discrimination directed toward people with disabilities. Frames not having a disability as superior. Even if well-meaning or well-intended</a:t>
            </a:r>
          </a:p>
          <a:p>
            <a:r>
              <a:rPr lang="en-US" sz="2400" dirty="0"/>
              <a:t>Discrimination / Bias in favor of able-bodied people (can also be in favor of people with disabilities who have or experience more or varying types of privilege)</a:t>
            </a:r>
          </a:p>
          <a:p>
            <a:pPr marL="0" indent="0">
              <a:buNone/>
            </a:pPr>
            <a:endParaRPr lang="en-US" sz="800" dirty="0"/>
          </a:p>
          <a:p>
            <a:pPr marL="0" indent="0">
              <a:buNone/>
            </a:pPr>
            <a:r>
              <a:rPr lang="en-US" sz="2400" b="1" dirty="0"/>
              <a:t>Microaggression</a:t>
            </a:r>
          </a:p>
          <a:p>
            <a:r>
              <a:rPr lang="en-US" sz="2400" dirty="0">
                <a:solidFill>
                  <a:srgbClr val="202124"/>
                </a:solidFill>
              </a:rPr>
              <a:t>Indirect, Subtle, or Unintentional </a:t>
            </a:r>
            <a:r>
              <a:rPr lang="en-US" sz="2400" b="0" i="0" u="none" strike="noStrike" dirty="0">
                <a:solidFill>
                  <a:srgbClr val="202124"/>
                </a:solidFill>
                <a:effectLst/>
              </a:rPr>
              <a:t>statement, action, or incident </a:t>
            </a:r>
            <a:r>
              <a:rPr lang="en-US" sz="2400" dirty="0">
                <a:solidFill>
                  <a:srgbClr val="202124"/>
                </a:solidFill>
              </a:rPr>
              <a:t>of </a:t>
            </a:r>
            <a:r>
              <a:rPr lang="en-US" sz="2400" b="0" i="0" u="none" strike="noStrike" dirty="0">
                <a:solidFill>
                  <a:srgbClr val="202124"/>
                </a:solidFill>
                <a:effectLst/>
              </a:rPr>
              <a:t>discrimination against member of a </a:t>
            </a:r>
            <a:r>
              <a:rPr lang="en-US" sz="2400" b="0" i="0" u="sng" dirty="0">
                <a:solidFill>
                  <a:srgbClr val="202124"/>
                </a:solidFill>
                <a:effectLst/>
              </a:rPr>
              <a:t>marginalized</a:t>
            </a:r>
            <a:r>
              <a:rPr lang="en-US" sz="2400" b="0" i="0" u="none" strike="noStrike" dirty="0">
                <a:solidFill>
                  <a:srgbClr val="202124"/>
                </a:solidFill>
                <a:effectLst/>
              </a:rPr>
              <a:t> group such as Disability</a:t>
            </a:r>
            <a:endParaRPr lang="en-US" sz="2400" dirty="0"/>
          </a:p>
          <a:p>
            <a:r>
              <a:rPr lang="en-US" sz="2400" dirty="0"/>
              <a:t>Microaggressions toward people with disabilities ARE Ableist</a:t>
            </a:r>
          </a:p>
          <a:p>
            <a:pPr marL="0" indent="0">
              <a:buNone/>
            </a:pPr>
            <a:endParaRPr lang="en-US" sz="2400" dirty="0"/>
          </a:p>
          <a:p>
            <a:endParaRPr lang="en-US" sz="2400" dirty="0"/>
          </a:p>
        </p:txBody>
      </p:sp>
      <p:sp>
        <p:nvSpPr>
          <p:cNvPr id="3" name="Slide Number Placeholder 2">
            <a:extLst>
              <a:ext uri="{FF2B5EF4-FFF2-40B4-BE49-F238E27FC236}">
                <a16:creationId xmlns:a16="http://schemas.microsoft.com/office/drawing/2014/main" id="{0BB47B27-948C-1B0B-3946-C4AB5EC9FCA0}"/>
              </a:ext>
            </a:extLst>
          </p:cNvPr>
          <p:cNvSpPr>
            <a:spLocks noGrp="1"/>
          </p:cNvSpPr>
          <p:nvPr>
            <p:ph type="sldNum" sz="quarter" idx="10"/>
          </p:nvPr>
        </p:nvSpPr>
        <p:spPr/>
        <p:txBody>
          <a:bodyPr/>
          <a:lstStyle/>
          <a:p>
            <a:pPr>
              <a:defRPr/>
            </a:pPr>
            <a:fld id="{F2DF5F09-D78D-44DB-A338-E90D23C46220}" type="slidenum">
              <a:rPr lang="en-US" smtClean="0"/>
              <a:pPr>
                <a:defRPr/>
              </a:pPr>
              <a:t>17</a:t>
            </a:fld>
            <a:endParaRPr lang="en-US" dirty="0"/>
          </a:p>
        </p:txBody>
      </p:sp>
      <p:sp>
        <p:nvSpPr>
          <p:cNvPr id="4" name="Title 3">
            <a:extLst>
              <a:ext uri="{FF2B5EF4-FFF2-40B4-BE49-F238E27FC236}">
                <a16:creationId xmlns:a16="http://schemas.microsoft.com/office/drawing/2014/main" id="{48C7A831-D4B3-0B16-D6C0-FCBF27416817}"/>
              </a:ext>
            </a:extLst>
          </p:cNvPr>
          <p:cNvSpPr>
            <a:spLocks noGrp="1"/>
          </p:cNvSpPr>
          <p:nvPr>
            <p:ph type="title"/>
          </p:nvPr>
        </p:nvSpPr>
        <p:spPr/>
        <p:txBody>
          <a:bodyPr/>
          <a:lstStyle/>
          <a:p>
            <a:r>
              <a:rPr lang="en-US" dirty="0"/>
              <a:t>Ableism &amp; Microaggressions Defined:	</a:t>
            </a:r>
          </a:p>
        </p:txBody>
      </p:sp>
    </p:spTree>
    <p:extLst>
      <p:ext uri="{BB962C8B-B14F-4D97-AF65-F5344CB8AC3E}">
        <p14:creationId xmlns:p14="http://schemas.microsoft.com/office/powerpoint/2010/main" val="2729199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228BD7F-98AF-7259-5BAE-14ED7FE07A54}"/>
              </a:ext>
            </a:extLst>
          </p:cNvPr>
          <p:cNvSpPr>
            <a:spLocks noGrp="1"/>
          </p:cNvSpPr>
          <p:nvPr>
            <p:ph idx="1"/>
          </p:nvPr>
        </p:nvSpPr>
        <p:spPr/>
        <p:txBody>
          <a:bodyPr/>
          <a:lstStyle/>
          <a:p>
            <a:r>
              <a:rPr lang="en-US" sz="2400" dirty="0"/>
              <a:t>That’s just crazy / insane!</a:t>
            </a:r>
          </a:p>
          <a:p>
            <a:r>
              <a:rPr lang="en-US" sz="2400" dirty="0"/>
              <a:t>You are so r******d.</a:t>
            </a:r>
          </a:p>
          <a:p>
            <a:r>
              <a:rPr lang="en-US" sz="2400" dirty="0"/>
              <a:t>I’m so OCD.</a:t>
            </a:r>
          </a:p>
          <a:p>
            <a:r>
              <a:rPr lang="en-US" sz="2400" dirty="0"/>
              <a:t>Dumb, lame, etc. are inflammatory to people with disabilities.</a:t>
            </a:r>
          </a:p>
          <a:p>
            <a:pPr marL="0" indent="0">
              <a:buNone/>
            </a:pPr>
            <a:endParaRPr lang="en-US" sz="800" dirty="0"/>
          </a:p>
          <a:p>
            <a:pPr marL="0" indent="0">
              <a:buNone/>
            </a:pPr>
            <a:r>
              <a:rPr lang="en-US" sz="2400" b="1" dirty="0">
                <a:solidFill>
                  <a:schemeClr val="accent6">
                    <a:lumMod val="75000"/>
                  </a:schemeClr>
                </a:solidFill>
              </a:rPr>
              <a:t>Ableist Microaggressions / Behaviors:</a:t>
            </a:r>
          </a:p>
          <a:p>
            <a:r>
              <a:rPr lang="en-US" sz="2400" dirty="0"/>
              <a:t>Declaring your pet a service dog if it doesn’t actually assist you with any tasks </a:t>
            </a:r>
          </a:p>
          <a:p>
            <a:r>
              <a:rPr lang="en-US" sz="2400" dirty="0"/>
              <a:t>Illegally parking in an accessible parking space for just a few minutes to run into a business, building, etc. </a:t>
            </a:r>
          </a:p>
          <a:p>
            <a:r>
              <a:rPr lang="en-US" sz="2400" dirty="0"/>
              <a:t>Stating “I don’t know how you do it... I’d rather die than live in a wheelchair (or with??? - fill in disability here)</a:t>
            </a:r>
          </a:p>
          <a:p>
            <a:endParaRPr lang="en-US" sz="2400" dirty="0"/>
          </a:p>
        </p:txBody>
      </p:sp>
      <p:sp>
        <p:nvSpPr>
          <p:cNvPr id="3" name="Slide Number Placeholder 2">
            <a:extLst>
              <a:ext uri="{FF2B5EF4-FFF2-40B4-BE49-F238E27FC236}">
                <a16:creationId xmlns:a16="http://schemas.microsoft.com/office/drawing/2014/main" id="{0BB47B27-948C-1B0B-3946-C4AB5EC9FCA0}"/>
              </a:ext>
            </a:extLst>
          </p:cNvPr>
          <p:cNvSpPr>
            <a:spLocks noGrp="1"/>
          </p:cNvSpPr>
          <p:nvPr>
            <p:ph type="sldNum" sz="quarter" idx="10"/>
          </p:nvPr>
        </p:nvSpPr>
        <p:spPr/>
        <p:txBody>
          <a:bodyPr/>
          <a:lstStyle/>
          <a:p>
            <a:pPr>
              <a:defRPr/>
            </a:pPr>
            <a:fld id="{F2DF5F09-D78D-44DB-A338-E90D23C46220}" type="slidenum">
              <a:rPr lang="en-US" smtClean="0"/>
              <a:pPr>
                <a:defRPr/>
              </a:pPr>
              <a:t>18</a:t>
            </a:fld>
            <a:endParaRPr lang="en-US" dirty="0"/>
          </a:p>
        </p:txBody>
      </p:sp>
      <p:sp>
        <p:nvSpPr>
          <p:cNvPr id="4" name="Title 3">
            <a:extLst>
              <a:ext uri="{FF2B5EF4-FFF2-40B4-BE49-F238E27FC236}">
                <a16:creationId xmlns:a16="http://schemas.microsoft.com/office/drawing/2014/main" id="{48C7A831-D4B3-0B16-D6C0-FCBF27416817}"/>
              </a:ext>
            </a:extLst>
          </p:cNvPr>
          <p:cNvSpPr>
            <a:spLocks noGrp="1"/>
          </p:cNvSpPr>
          <p:nvPr>
            <p:ph type="title"/>
          </p:nvPr>
        </p:nvSpPr>
        <p:spPr/>
        <p:txBody>
          <a:bodyPr/>
          <a:lstStyle/>
          <a:p>
            <a:r>
              <a:rPr lang="en-US" dirty="0"/>
              <a:t>Ableist Language:	</a:t>
            </a:r>
          </a:p>
        </p:txBody>
      </p:sp>
    </p:spTree>
    <p:extLst>
      <p:ext uri="{BB962C8B-B14F-4D97-AF65-F5344CB8AC3E}">
        <p14:creationId xmlns:p14="http://schemas.microsoft.com/office/powerpoint/2010/main" val="2066061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74EEC94-BB0E-A01C-EBAA-E41B580B50B1}"/>
              </a:ext>
            </a:extLst>
          </p:cNvPr>
          <p:cNvSpPr>
            <a:spLocks noGrp="1"/>
          </p:cNvSpPr>
          <p:nvPr>
            <p:ph idx="1"/>
          </p:nvPr>
        </p:nvSpPr>
        <p:spPr>
          <a:xfrm>
            <a:off x="304800" y="1109664"/>
            <a:ext cx="8610600" cy="5029200"/>
          </a:xfrm>
        </p:spPr>
        <p:txBody>
          <a:bodyPr/>
          <a:lstStyle/>
          <a:p>
            <a:r>
              <a:rPr lang="en-US" sz="2000" dirty="0"/>
              <a:t>Always trying to fix or cure a disability, whether praying for the person or taking medical steps.</a:t>
            </a:r>
          </a:p>
          <a:p>
            <a:r>
              <a:rPr lang="en-US" sz="2000" dirty="0"/>
              <a:t>Viewing / Treating accommodations as a special privilege instead of a right (to level playing field)</a:t>
            </a:r>
          </a:p>
          <a:p>
            <a:r>
              <a:rPr lang="en-US" sz="2000" dirty="0"/>
              <a:t>Viewing the person as weak and underestimating / undermining them to keep power dynamics skewed</a:t>
            </a:r>
          </a:p>
          <a:p>
            <a:pPr>
              <a:buFont typeface="Arial" panose="020B0604020202020204" pitchFamily="34" charset="0"/>
              <a:buChar char="•"/>
            </a:pPr>
            <a:r>
              <a:rPr lang="en-US" sz="2000" dirty="0"/>
              <a:t>Asking someone what is “wrong” with them</a:t>
            </a:r>
          </a:p>
          <a:p>
            <a:pPr>
              <a:buFont typeface="Arial" panose="020B0604020202020204" pitchFamily="34" charset="0"/>
              <a:buChar char="•"/>
            </a:pPr>
            <a:r>
              <a:rPr lang="en-US" sz="2000" dirty="0"/>
              <a:t>Saying, “You do not look disabled,” or “You’re not that disabled because you can walk” as though these are compliments </a:t>
            </a:r>
          </a:p>
          <a:p>
            <a:pPr>
              <a:buFont typeface="Arial" panose="020B0604020202020204" pitchFamily="34" charset="0"/>
              <a:buChar char="•"/>
            </a:pPr>
            <a:r>
              <a:rPr lang="en-US" sz="2000" dirty="0"/>
              <a:t>Viewing / Treating a person with a disability as an object of inspiration for doing everyday, typical things, such as driving, being employed or having a career, being married and or having a baby / family, etc. </a:t>
            </a:r>
          </a:p>
          <a:p>
            <a:pPr marL="0" indent="0">
              <a:buNone/>
            </a:pPr>
            <a:endParaRPr lang="en-US" sz="800" dirty="0"/>
          </a:p>
          <a:p>
            <a:pPr marL="0" indent="0" algn="ctr">
              <a:buNone/>
            </a:pPr>
            <a:r>
              <a:rPr lang="en-US" sz="2000" b="1" dirty="0"/>
              <a:t>WHAT ARE SOME OTHER EXAMPLES OF ABLEISM /ABLEIST MICROAGGRESSIONS OR ABLEIST WAYS OF THINKING? </a:t>
            </a:r>
          </a:p>
          <a:p>
            <a:endParaRPr lang="en-US" sz="2000" dirty="0"/>
          </a:p>
        </p:txBody>
      </p:sp>
      <p:sp>
        <p:nvSpPr>
          <p:cNvPr id="3" name="Slide Number Placeholder 2">
            <a:extLst>
              <a:ext uri="{FF2B5EF4-FFF2-40B4-BE49-F238E27FC236}">
                <a16:creationId xmlns:a16="http://schemas.microsoft.com/office/drawing/2014/main" id="{B5E63F4E-0369-A82A-54D2-DEA2DCBA2E8C}"/>
              </a:ext>
            </a:extLst>
          </p:cNvPr>
          <p:cNvSpPr>
            <a:spLocks noGrp="1"/>
          </p:cNvSpPr>
          <p:nvPr>
            <p:ph type="sldNum" sz="quarter" idx="10"/>
          </p:nvPr>
        </p:nvSpPr>
        <p:spPr/>
        <p:txBody>
          <a:bodyPr/>
          <a:lstStyle/>
          <a:p>
            <a:pPr>
              <a:defRPr/>
            </a:pPr>
            <a:fld id="{F2DF5F09-D78D-44DB-A338-E90D23C46220}" type="slidenum">
              <a:rPr lang="en-US" smtClean="0"/>
              <a:pPr>
                <a:defRPr/>
              </a:pPr>
              <a:t>19</a:t>
            </a:fld>
            <a:endParaRPr lang="en-US" dirty="0"/>
          </a:p>
        </p:txBody>
      </p:sp>
      <p:sp>
        <p:nvSpPr>
          <p:cNvPr id="4" name="Title 3">
            <a:extLst>
              <a:ext uri="{FF2B5EF4-FFF2-40B4-BE49-F238E27FC236}">
                <a16:creationId xmlns:a16="http://schemas.microsoft.com/office/drawing/2014/main" id="{472B401E-D5C5-D696-3229-1B8339B3B26E}"/>
              </a:ext>
            </a:extLst>
          </p:cNvPr>
          <p:cNvSpPr>
            <a:spLocks noGrp="1"/>
          </p:cNvSpPr>
          <p:nvPr>
            <p:ph type="title"/>
          </p:nvPr>
        </p:nvSpPr>
        <p:spPr/>
        <p:txBody>
          <a:bodyPr/>
          <a:lstStyle/>
          <a:p>
            <a:r>
              <a:rPr lang="en-US" dirty="0"/>
              <a:t>Examples of Ableist Ideas &amp; Thinking</a:t>
            </a:r>
          </a:p>
        </p:txBody>
      </p:sp>
    </p:spTree>
    <p:extLst>
      <p:ext uri="{BB962C8B-B14F-4D97-AF65-F5344CB8AC3E}">
        <p14:creationId xmlns:p14="http://schemas.microsoft.com/office/powerpoint/2010/main" val="3483225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4"/>
          <p:cNvSpPr>
            <a:spLocks noGrp="1"/>
          </p:cNvSpPr>
          <p:nvPr>
            <p:ph type="ctrTitle"/>
          </p:nvPr>
        </p:nvSpPr>
        <p:spPr>
          <a:xfrm>
            <a:off x="-33867" y="2104664"/>
            <a:ext cx="9144000" cy="1058781"/>
          </a:xfrm>
        </p:spPr>
        <p:txBody>
          <a:bodyPr>
            <a:noAutofit/>
          </a:bodyPr>
          <a:lstStyle/>
          <a:p>
            <a:pPr algn="ctr"/>
            <a:r>
              <a:rPr lang="en-US" altLang="en-US" sz="3200" dirty="0">
                <a:solidFill>
                  <a:srgbClr val="333399"/>
                </a:solidFill>
                <a:latin typeface="Arial Rounded MT Bold" panose="020F0704030504030204"/>
                <a:ea typeface="Tahoma" panose="020B0604030504040204" pitchFamily="34" charset="0"/>
                <a:cs typeface="Tahoma" panose="020B0604030504040204" pitchFamily="34" charset="0"/>
              </a:rPr>
              <a:t>Independent Living </a:t>
            </a:r>
            <a:r>
              <a:rPr lang="en-US" altLang="en-US" sz="3200" i="1" dirty="0">
                <a:solidFill>
                  <a:srgbClr val="333399"/>
                </a:solidFill>
                <a:latin typeface="Arial Rounded MT Bold" panose="020F0704030504030204"/>
                <a:ea typeface="Tahoma" panose="020B0604030504040204" pitchFamily="34" charset="0"/>
                <a:cs typeface="Tahoma" panose="020B0604030504040204" pitchFamily="34" charset="0"/>
              </a:rPr>
              <a:t>In Action </a:t>
            </a:r>
            <a:br>
              <a:rPr lang="en-US" altLang="en-US" sz="3200" i="1" dirty="0">
                <a:solidFill>
                  <a:srgbClr val="333399"/>
                </a:solidFill>
                <a:latin typeface="Arial Rounded MT Bold" panose="020F0704030504030204"/>
                <a:ea typeface="Tahoma" panose="020B0604030504040204" pitchFamily="34" charset="0"/>
                <a:cs typeface="Tahoma" panose="020B0604030504040204" pitchFamily="34" charset="0"/>
              </a:rPr>
            </a:br>
            <a:r>
              <a:rPr lang="en-US" altLang="en-US" sz="3200" dirty="0">
                <a:solidFill>
                  <a:srgbClr val="333399"/>
                </a:solidFill>
                <a:latin typeface="Arial Rounded MT Bold" panose="020F0704030504030204"/>
                <a:ea typeface="Tahoma" panose="020B0604030504040204" pitchFamily="34" charset="0"/>
                <a:cs typeface="Tahoma" panose="020B0604030504040204" pitchFamily="34" charset="0"/>
              </a:rPr>
              <a:t>Part Two</a:t>
            </a:r>
            <a:endParaRPr lang="en-US" sz="3200" dirty="0">
              <a:solidFill>
                <a:srgbClr val="0070C0"/>
              </a:solidFill>
              <a:latin typeface="Arial Rounded MT Bold" panose="020F0704030504030204"/>
            </a:endParaRPr>
          </a:p>
        </p:txBody>
      </p:sp>
      <p:sp>
        <p:nvSpPr>
          <p:cNvPr id="13315" name="Rectangle 3"/>
          <p:cNvSpPr>
            <a:spLocks noGrp="1" noChangeArrowheads="1"/>
          </p:cNvSpPr>
          <p:nvPr>
            <p:ph type="subTitle" idx="1"/>
          </p:nvPr>
        </p:nvSpPr>
        <p:spPr>
          <a:xfrm>
            <a:off x="2228850" y="3276600"/>
            <a:ext cx="4800600" cy="2228850"/>
          </a:xfrm>
        </p:spPr>
        <p:txBody>
          <a:bodyPr>
            <a:noAutofit/>
          </a:bodyPr>
          <a:lstStyle/>
          <a:p>
            <a:r>
              <a:rPr lang="en-US" altLang="en-US" sz="2800" dirty="0">
                <a:solidFill>
                  <a:srgbClr val="333399"/>
                </a:solidFill>
                <a:latin typeface="Arial Rounded MT Bold" panose="020F0704030504030204"/>
                <a:ea typeface="ＭＳ Ｐゴシック" pitchFamily="34" charset="-128"/>
                <a:cs typeface="Arial" charset="0"/>
              </a:rPr>
              <a:t> </a:t>
            </a:r>
            <a:endParaRPr lang="en-US" altLang="en-US" sz="2800" dirty="0">
              <a:solidFill>
                <a:srgbClr val="000099"/>
              </a:solidFill>
              <a:latin typeface="Arial Rounded MT Bold" panose="020F0704030504030204"/>
              <a:ea typeface="ＭＳ Ｐゴシック" pitchFamily="34" charset="-128"/>
              <a:cs typeface="Arial" charset="0"/>
            </a:endParaRPr>
          </a:p>
          <a:p>
            <a:pPr eaLnBrk="1" hangingPunct="1"/>
            <a:endParaRPr lang="en-US" altLang="en-US" sz="700" i="1" dirty="0">
              <a:solidFill>
                <a:srgbClr val="333399"/>
              </a:solidFill>
              <a:latin typeface="Arial Rounded MT Bold" panose="020F0704030504030204"/>
              <a:ea typeface="ＭＳ Ｐゴシック" pitchFamily="34" charset="-128"/>
              <a:cs typeface="Arial" charset="0"/>
            </a:endParaRPr>
          </a:p>
          <a:p>
            <a:pPr eaLnBrk="1" hangingPunct="1"/>
            <a:endParaRPr lang="en-US" altLang="en-US" sz="800" i="1" dirty="0">
              <a:solidFill>
                <a:srgbClr val="333399"/>
              </a:solidFill>
              <a:latin typeface="Arial Rounded MT Bold" panose="020F0704030504030204"/>
              <a:ea typeface="ＭＳ Ｐゴシック" pitchFamily="34" charset="-128"/>
              <a:cs typeface="Arial" charset="0"/>
            </a:endParaRPr>
          </a:p>
          <a:p>
            <a:pPr eaLnBrk="1" hangingPunct="1"/>
            <a:r>
              <a:rPr lang="en-US" altLang="en-US" sz="2800" dirty="0">
                <a:solidFill>
                  <a:srgbClr val="333399"/>
                </a:solidFill>
                <a:latin typeface="Arial Rounded MT Bold" panose="020F0704030504030204"/>
                <a:ea typeface="ＭＳ Ｐゴシック" pitchFamily="34" charset="-128"/>
                <a:cs typeface="Arial" charset="0"/>
              </a:rPr>
              <a:t>Presenters / Facilitators:</a:t>
            </a:r>
          </a:p>
          <a:p>
            <a:pPr eaLnBrk="1" hangingPunct="1"/>
            <a:r>
              <a:rPr lang="en-US" altLang="en-US" sz="2800" dirty="0">
                <a:solidFill>
                  <a:srgbClr val="333399"/>
                </a:solidFill>
                <a:latin typeface="Arial Rounded MT Bold" panose="020F0704030504030204"/>
                <a:ea typeface="ＭＳ Ｐゴシック" pitchFamily="34" charset="-128"/>
                <a:cs typeface="Arial" charset="0"/>
              </a:rPr>
              <a:t>Amber OHaver</a:t>
            </a:r>
          </a:p>
          <a:p>
            <a:pPr eaLnBrk="1" hangingPunct="1"/>
            <a:r>
              <a:rPr lang="en-US" altLang="en-US" sz="2800" dirty="0">
                <a:solidFill>
                  <a:srgbClr val="333399"/>
                </a:solidFill>
                <a:latin typeface="Arial Rounded MT Bold" panose="020F0704030504030204"/>
                <a:ea typeface="ＭＳ Ｐゴシック" pitchFamily="34" charset="-128"/>
                <a:cs typeface="Arial" charset="0"/>
              </a:rPr>
              <a:t>Paula McElwee</a:t>
            </a:r>
          </a:p>
        </p:txBody>
      </p:sp>
      <p:pic>
        <p:nvPicPr>
          <p:cNvPr id="13316" name="Picture 3" descr="ILNET logo with IL-NET in blue block letters underlined in red. Beneath CIL-NET SILC-NET in small red block letters"/>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14192" y="457200"/>
            <a:ext cx="1115616" cy="613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0"/>
          </p:nvPr>
        </p:nvSpPr>
        <p:spPr/>
        <p:txBody>
          <a:bodyPr/>
          <a:lstStyle/>
          <a:p>
            <a:pPr>
              <a:defRPr/>
            </a:pPr>
            <a:fld id="{C7C8ACA3-9F92-4AD5-9E39-716CB6917A7B}" type="slidenum">
              <a:rPr lang="en-US" smtClean="0"/>
              <a:pPr>
                <a:defRPr/>
              </a:pPr>
              <a:t>2</a:t>
            </a:fld>
            <a:endParaRPr lang="en-US" dirty="0"/>
          </a:p>
        </p:txBody>
      </p:sp>
    </p:spTree>
    <p:extLst>
      <p:ext uri="{BB962C8B-B14F-4D97-AF65-F5344CB8AC3E}">
        <p14:creationId xmlns:p14="http://schemas.microsoft.com/office/powerpoint/2010/main" val="1631380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A134ED-12D8-1A66-2254-F8E50D8A11FB}"/>
              </a:ext>
            </a:extLst>
          </p:cNvPr>
          <p:cNvSpPr>
            <a:spLocks noGrp="1"/>
          </p:cNvSpPr>
          <p:nvPr>
            <p:ph idx="1"/>
          </p:nvPr>
        </p:nvSpPr>
        <p:spPr>
          <a:xfrm>
            <a:off x="304800" y="1066800"/>
            <a:ext cx="8139113" cy="5029200"/>
          </a:xfrm>
        </p:spPr>
        <p:txBody>
          <a:bodyPr/>
          <a:lstStyle/>
          <a:p>
            <a:r>
              <a:rPr lang="en-US" sz="2000" dirty="0"/>
              <a:t>Stella Young: </a:t>
            </a:r>
            <a:r>
              <a:rPr lang="en-US" sz="2000" dirty="0">
                <a:hlinkClick r:id="rId3"/>
              </a:rPr>
              <a:t>https://www.ted.com/talks/stella_young_i_m_not_your_inspiration_thank_you_very_much/transcript</a:t>
            </a:r>
            <a:endParaRPr lang="en-US" sz="2000" dirty="0"/>
          </a:p>
          <a:p>
            <a:pPr marL="0" indent="0">
              <a:buNone/>
            </a:pPr>
            <a:endParaRPr lang="en-US" sz="800" dirty="0"/>
          </a:p>
          <a:p>
            <a:r>
              <a:rPr lang="en-US" sz="2000" dirty="0"/>
              <a:t>When a person with a disability is objectified and used as a token to “sell” an institution / entity / idea / initiative because they are cute or well-spoken or compliant - the intent is to “inspire” people to give money or support the institution </a:t>
            </a:r>
          </a:p>
          <a:p>
            <a:endParaRPr lang="en-US" sz="800" dirty="0"/>
          </a:p>
          <a:p>
            <a:r>
              <a:rPr lang="en-US" sz="2000" dirty="0"/>
              <a:t>Best Known Example: Jerry Lewis Telethons – GROSS!!! </a:t>
            </a:r>
          </a:p>
          <a:p>
            <a:endParaRPr lang="en-US" sz="800" dirty="0"/>
          </a:p>
          <a:p>
            <a:r>
              <a:rPr lang="en-US" sz="2000" dirty="0"/>
              <a:t>Other Frequent Examples: Making People with Disabilities Prom King or Queen</a:t>
            </a:r>
          </a:p>
          <a:p>
            <a:pPr marL="0" indent="0">
              <a:buNone/>
            </a:pPr>
            <a:endParaRPr lang="en-US" sz="2000" dirty="0"/>
          </a:p>
          <a:p>
            <a:pPr marL="0" indent="0" algn="ctr">
              <a:buNone/>
            </a:pPr>
            <a:r>
              <a:rPr lang="en-US" sz="2000" b="1" dirty="0"/>
              <a:t>WHY IS INSPIRATION PORN SO HARMFUL?</a:t>
            </a:r>
          </a:p>
          <a:p>
            <a:pPr marL="0" indent="0" algn="ctr">
              <a:buNone/>
            </a:pPr>
            <a:r>
              <a:rPr lang="en-US" sz="2000" b="1" dirty="0"/>
              <a:t>WHAT ARE OTHER EXAMPLES? </a:t>
            </a:r>
          </a:p>
        </p:txBody>
      </p:sp>
      <p:sp>
        <p:nvSpPr>
          <p:cNvPr id="3" name="Slide Number Placeholder 2">
            <a:extLst>
              <a:ext uri="{FF2B5EF4-FFF2-40B4-BE49-F238E27FC236}">
                <a16:creationId xmlns:a16="http://schemas.microsoft.com/office/drawing/2014/main" id="{9461261C-7B7C-58A3-996C-CD13093CAF10}"/>
              </a:ext>
            </a:extLst>
          </p:cNvPr>
          <p:cNvSpPr>
            <a:spLocks noGrp="1"/>
          </p:cNvSpPr>
          <p:nvPr>
            <p:ph type="sldNum" sz="quarter" idx="10"/>
          </p:nvPr>
        </p:nvSpPr>
        <p:spPr/>
        <p:txBody>
          <a:bodyPr/>
          <a:lstStyle/>
          <a:p>
            <a:pPr>
              <a:defRPr/>
            </a:pPr>
            <a:fld id="{F2DF5F09-D78D-44DB-A338-E90D23C46220}" type="slidenum">
              <a:rPr lang="en-US" smtClean="0"/>
              <a:pPr>
                <a:defRPr/>
              </a:pPr>
              <a:t>20</a:t>
            </a:fld>
            <a:endParaRPr lang="en-US" dirty="0"/>
          </a:p>
        </p:txBody>
      </p:sp>
      <p:sp>
        <p:nvSpPr>
          <p:cNvPr id="4" name="Title 3">
            <a:extLst>
              <a:ext uri="{FF2B5EF4-FFF2-40B4-BE49-F238E27FC236}">
                <a16:creationId xmlns:a16="http://schemas.microsoft.com/office/drawing/2014/main" id="{FA763B7D-BC9A-0A1B-C051-69C4E129D761}"/>
              </a:ext>
            </a:extLst>
          </p:cNvPr>
          <p:cNvSpPr>
            <a:spLocks noGrp="1"/>
          </p:cNvSpPr>
          <p:nvPr>
            <p:ph type="title"/>
          </p:nvPr>
        </p:nvSpPr>
        <p:spPr/>
        <p:txBody>
          <a:bodyPr/>
          <a:lstStyle/>
          <a:p>
            <a:r>
              <a:rPr lang="en-US" dirty="0"/>
              <a:t>Inspiration Porn	</a:t>
            </a:r>
          </a:p>
        </p:txBody>
      </p:sp>
    </p:spTree>
    <p:extLst>
      <p:ext uri="{BB962C8B-B14F-4D97-AF65-F5344CB8AC3E}">
        <p14:creationId xmlns:p14="http://schemas.microsoft.com/office/powerpoint/2010/main" val="3721239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FDFDA8B-2A7B-2FAC-6AD0-D6955AC438D4}"/>
              </a:ext>
            </a:extLst>
          </p:cNvPr>
          <p:cNvSpPr>
            <a:spLocks noGrp="1"/>
          </p:cNvSpPr>
          <p:nvPr>
            <p:ph idx="1"/>
          </p:nvPr>
        </p:nvSpPr>
        <p:spPr>
          <a:xfrm>
            <a:off x="228600" y="1785938"/>
            <a:ext cx="8686800" cy="4310062"/>
          </a:xfrm>
        </p:spPr>
        <p:txBody>
          <a:bodyPr/>
          <a:lstStyle/>
          <a:p>
            <a:pPr marL="0" indent="0" algn="ctr">
              <a:buNone/>
            </a:pPr>
            <a:r>
              <a:rPr lang="en-US" dirty="0"/>
              <a:t>Share one example of how you are already Meaningfully Implementing the IL Philosophy at your CIL or SILC </a:t>
            </a:r>
          </a:p>
          <a:p>
            <a:pPr marL="0" indent="0" algn="ctr">
              <a:buNone/>
            </a:pPr>
            <a:endParaRPr lang="en-US" dirty="0"/>
          </a:p>
          <a:p>
            <a:pPr marL="0" indent="0" algn="ctr">
              <a:buNone/>
            </a:pPr>
            <a:r>
              <a:rPr lang="en-US" dirty="0"/>
              <a:t>OR</a:t>
            </a:r>
          </a:p>
          <a:p>
            <a:pPr marL="0" indent="0" algn="ctr">
              <a:buNone/>
            </a:pPr>
            <a:endParaRPr lang="en-US" dirty="0"/>
          </a:p>
          <a:p>
            <a:pPr marL="0" indent="0" algn="ctr">
              <a:buNone/>
            </a:pPr>
            <a:r>
              <a:rPr lang="en-US" dirty="0"/>
              <a:t>Share one thing you’ve learned from today (and / or the December session) about the IL Philosophy you plan to meaningfully implement in your work and / or CIL or SILC</a:t>
            </a:r>
          </a:p>
        </p:txBody>
      </p:sp>
      <p:sp>
        <p:nvSpPr>
          <p:cNvPr id="3" name="Slide Number Placeholder 2">
            <a:extLst>
              <a:ext uri="{FF2B5EF4-FFF2-40B4-BE49-F238E27FC236}">
                <a16:creationId xmlns:a16="http://schemas.microsoft.com/office/drawing/2014/main" id="{75A4E745-9C7C-F8B9-3584-D19F18347E41}"/>
              </a:ext>
            </a:extLst>
          </p:cNvPr>
          <p:cNvSpPr>
            <a:spLocks noGrp="1"/>
          </p:cNvSpPr>
          <p:nvPr>
            <p:ph type="sldNum" sz="quarter" idx="10"/>
          </p:nvPr>
        </p:nvSpPr>
        <p:spPr/>
        <p:txBody>
          <a:bodyPr/>
          <a:lstStyle/>
          <a:p>
            <a:pPr>
              <a:defRPr/>
            </a:pPr>
            <a:fld id="{F2DF5F09-D78D-44DB-A338-E90D23C46220}" type="slidenum">
              <a:rPr lang="en-US" smtClean="0"/>
              <a:pPr>
                <a:defRPr/>
              </a:pPr>
              <a:t>21</a:t>
            </a:fld>
            <a:endParaRPr lang="en-US" dirty="0"/>
          </a:p>
        </p:txBody>
      </p:sp>
      <p:sp>
        <p:nvSpPr>
          <p:cNvPr id="4" name="Title 3">
            <a:extLst>
              <a:ext uri="{FF2B5EF4-FFF2-40B4-BE49-F238E27FC236}">
                <a16:creationId xmlns:a16="http://schemas.microsoft.com/office/drawing/2014/main" id="{986830E3-04F4-94D6-D4EF-D0F4AAD62E51}"/>
              </a:ext>
            </a:extLst>
          </p:cNvPr>
          <p:cNvSpPr>
            <a:spLocks noGrp="1"/>
          </p:cNvSpPr>
          <p:nvPr>
            <p:ph type="title"/>
          </p:nvPr>
        </p:nvSpPr>
        <p:spPr/>
        <p:txBody>
          <a:bodyPr/>
          <a:lstStyle/>
          <a:p>
            <a:r>
              <a:rPr lang="en-US" dirty="0"/>
              <a:t>Okay, Newbies – Let’s Hear From You!</a:t>
            </a:r>
          </a:p>
        </p:txBody>
      </p:sp>
    </p:spTree>
    <p:extLst>
      <p:ext uri="{BB962C8B-B14F-4D97-AF65-F5344CB8AC3E}">
        <p14:creationId xmlns:p14="http://schemas.microsoft.com/office/powerpoint/2010/main" val="1813521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b="1" dirty="0"/>
              <a:t>Questions? Comments?</a:t>
            </a:r>
          </a:p>
        </p:txBody>
      </p:sp>
      <p:sp>
        <p:nvSpPr>
          <p:cNvPr id="3" name="Slide Number Placeholder 2"/>
          <p:cNvSpPr>
            <a:spLocks noGrp="1"/>
          </p:cNvSpPr>
          <p:nvPr>
            <p:ph type="sldNum" sz="quarter" idx="10"/>
          </p:nvPr>
        </p:nvSpPr>
        <p:spPr/>
        <p:txBody>
          <a:bodyPr/>
          <a:lstStyle/>
          <a:p>
            <a:pPr>
              <a:defRPr/>
            </a:pPr>
            <a:fld id="{F2DF5F09-D78D-44DB-A338-E90D23C46220}" type="slidenum">
              <a:rPr lang="en-US" smtClean="0"/>
              <a:pPr>
                <a:defRPr/>
              </a:pPr>
              <a:t>22</a:t>
            </a:fld>
            <a:endParaRPr lang="en-US" dirty="0"/>
          </a:p>
        </p:txBody>
      </p:sp>
    </p:spTree>
    <p:extLst>
      <p:ext uri="{BB962C8B-B14F-4D97-AF65-F5344CB8AC3E}">
        <p14:creationId xmlns:p14="http://schemas.microsoft.com/office/powerpoint/2010/main" val="3331311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Resources IL History &amp; Movement:</a:t>
            </a:r>
          </a:p>
        </p:txBody>
      </p:sp>
      <p:sp>
        <p:nvSpPr>
          <p:cNvPr id="3" name="Content Placeholder 2"/>
          <p:cNvSpPr>
            <a:spLocks noGrp="1"/>
          </p:cNvSpPr>
          <p:nvPr>
            <p:ph idx="1"/>
          </p:nvPr>
        </p:nvSpPr>
        <p:spPr>
          <a:xfrm>
            <a:off x="304800" y="1362075"/>
            <a:ext cx="8686800" cy="5135563"/>
          </a:xfrm>
        </p:spPr>
        <p:txBody>
          <a:bodyPr>
            <a:normAutofit/>
          </a:bodyPr>
          <a:lstStyle/>
          <a:p>
            <a:r>
              <a:rPr lang="en-US" sz="2000" dirty="0">
                <a:hlinkClick r:id="rId3">
                  <a:extLst>
                    <a:ext uri="{A12FA001-AC4F-418D-AE19-62706E023703}">
                      <ahyp:hlinkClr xmlns:ahyp="http://schemas.microsoft.com/office/drawing/2018/hyperlinkcolor" val="tx"/>
                    </a:ext>
                  </a:extLst>
                </a:hlinkClick>
              </a:rPr>
              <a:t>https://www.youtube.com/watch?v=o3mqgrmKz7s</a:t>
            </a:r>
            <a:r>
              <a:rPr lang="en-US" sz="2000" dirty="0"/>
              <a:t> </a:t>
            </a:r>
          </a:p>
          <a:p>
            <a:r>
              <a:rPr lang="en-US" sz="2000" dirty="0">
                <a:hlinkClick r:id="rId4">
                  <a:extLst>
                    <a:ext uri="{A12FA001-AC4F-418D-AE19-62706E023703}">
                      <ahyp:hlinkClr xmlns:ahyp="http://schemas.microsoft.com/office/drawing/2018/hyperlinkcolor" val="tx"/>
                    </a:ext>
                  </a:extLst>
                </a:hlinkClick>
              </a:rPr>
              <a:t>http://mn.gov/mnddc/ed-roberts/sixtyMinutes.html</a:t>
            </a:r>
            <a:endParaRPr lang="en-US" sz="2000" dirty="0">
              <a:hlinkClick r:id="rId5">
                <a:extLst>
                  <a:ext uri="{A12FA001-AC4F-418D-AE19-62706E023703}">
                    <ahyp:hlinkClr xmlns:ahyp="http://schemas.microsoft.com/office/drawing/2018/hyperlinkcolor" val="tx"/>
                  </a:ext>
                </a:extLst>
              </a:hlinkClick>
            </a:endParaRPr>
          </a:p>
          <a:p>
            <a:r>
              <a:rPr lang="en-US" sz="2000" dirty="0">
                <a:hlinkClick r:id="rId6">
                  <a:extLst>
                    <a:ext uri="{A12FA001-AC4F-418D-AE19-62706E023703}">
                      <ahyp:hlinkClr xmlns:ahyp="http://schemas.microsoft.com/office/drawing/2018/hyperlinkcolor" val="tx"/>
                    </a:ext>
                  </a:extLst>
                </a:hlinkClick>
              </a:rPr>
              <a:t>https://www.youtube.com/watch?v=54sxGGArMIk</a:t>
            </a:r>
            <a:r>
              <a:rPr lang="en-US" sz="2000" dirty="0"/>
              <a:t> </a:t>
            </a:r>
          </a:p>
          <a:p>
            <a:r>
              <a:rPr lang="en-US" sz="2000" dirty="0">
                <a:hlinkClick r:id="rId7">
                  <a:extLst>
                    <a:ext uri="{A12FA001-AC4F-418D-AE19-62706E023703}">
                      <ahyp:hlinkClr xmlns:ahyp="http://schemas.microsoft.com/office/drawing/2018/hyperlinkcolor" val="tx"/>
                    </a:ext>
                  </a:extLst>
                </a:hlinkClick>
              </a:rPr>
              <a:t>https://www.youtube.com/watch?v=ABFpTRlJUuc</a:t>
            </a:r>
            <a:r>
              <a:rPr lang="en-US" sz="2000" dirty="0"/>
              <a:t> </a:t>
            </a:r>
          </a:p>
          <a:p>
            <a:r>
              <a:rPr lang="en-US" sz="2000" dirty="0">
                <a:hlinkClick r:id="rId8">
                  <a:extLst>
                    <a:ext uri="{A12FA001-AC4F-418D-AE19-62706E023703}">
                      <ahyp:hlinkClr xmlns:ahyp="http://schemas.microsoft.com/office/drawing/2018/hyperlinkcolor" val="tx"/>
                    </a:ext>
                  </a:extLst>
                </a:hlinkClick>
              </a:rPr>
              <a:t>https://www.youtube.com/watch?v=HSMXrWk2yHE</a:t>
            </a:r>
            <a:r>
              <a:rPr lang="en-US" sz="2000" dirty="0"/>
              <a:t> </a:t>
            </a:r>
          </a:p>
          <a:p>
            <a:r>
              <a:rPr lang="en-US" sz="2000" dirty="0">
                <a:hlinkClick r:id="rId9">
                  <a:extLst>
                    <a:ext uri="{A12FA001-AC4F-418D-AE19-62706E023703}">
                      <ahyp:hlinkClr xmlns:ahyp="http://schemas.microsoft.com/office/drawing/2018/hyperlinkcolor" val="tx"/>
                    </a:ext>
                  </a:extLst>
                </a:hlinkClick>
              </a:rPr>
              <a:t>https://www.youtube.com/watch?v=j75aRfLsH2Y</a:t>
            </a:r>
            <a:r>
              <a:rPr lang="en-US" sz="2000" dirty="0"/>
              <a:t> </a:t>
            </a:r>
          </a:p>
          <a:p>
            <a:r>
              <a:rPr lang="en-US" sz="2000" dirty="0">
                <a:hlinkClick r:id="rId10">
                  <a:extLst>
                    <a:ext uri="{A12FA001-AC4F-418D-AE19-62706E023703}">
                      <ahyp:hlinkClr xmlns:ahyp="http://schemas.microsoft.com/office/drawing/2018/hyperlinkcolor" val="tx"/>
                    </a:ext>
                  </a:extLst>
                </a:hlinkClick>
              </a:rPr>
              <a:t>http://www.youtube.com/watch?v=WTO2vn0dkaU</a:t>
            </a:r>
            <a:r>
              <a:rPr lang="en-US" sz="2000" dirty="0"/>
              <a:t> </a:t>
            </a:r>
          </a:p>
          <a:p>
            <a:r>
              <a:rPr lang="en-US" sz="2000" dirty="0">
                <a:hlinkClick r:id="rId11">
                  <a:extLst>
                    <a:ext uri="{A12FA001-AC4F-418D-AE19-62706E023703}">
                      <ahyp:hlinkClr xmlns:ahyp="http://schemas.microsoft.com/office/drawing/2018/hyperlinkcolor" val="tx"/>
                    </a:ext>
                  </a:extLst>
                </a:hlinkClick>
              </a:rPr>
              <a:t>http://www.ilru.org/il-history-and-philosophy-orientation-for-il-staff</a:t>
            </a:r>
            <a:endParaRPr lang="en-US" sz="2000" dirty="0"/>
          </a:p>
          <a:p>
            <a:pPr marL="0" indent="0">
              <a:buNone/>
            </a:pPr>
            <a:endParaRPr lang="en-US" sz="2000" dirty="0"/>
          </a:p>
          <a:p>
            <a:pPr marL="0" indent="0" algn="ctr">
              <a:buNone/>
            </a:pPr>
            <a:r>
              <a:rPr lang="en-US" sz="2000" b="1" dirty="0"/>
              <a:t>Note:</a:t>
            </a:r>
            <a:r>
              <a:rPr lang="en-US" sz="2000" dirty="0"/>
              <a:t> some of these resources contain language some may find offensive and images of power that you may have never seen. If you watch these resources all the way through it will help you better understand the Independent Living movement.</a:t>
            </a:r>
          </a:p>
          <a:p>
            <a:endParaRPr lang="en-US" sz="2000" dirty="0"/>
          </a:p>
        </p:txBody>
      </p:sp>
    </p:spTree>
    <p:extLst>
      <p:ext uri="{BB962C8B-B14F-4D97-AF65-F5344CB8AC3E}">
        <p14:creationId xmlns:p14="http://schemas.microsoft.com/office/powerpoint/2010/main" val="1861452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additional questions and / or on-going technical assistance, contact:</a:t>
            </a:r>
          </a:p>
        </p:txBody>
      </p:sp>
      <p:sp>
        <p:nvSpPr>
          <p:cNvPr id="3" name="Content Placeholder 2"/>
          <p:cNvSpPr>
            <a:spLocks noGrp="1"/>
          </p:cNvSpPr>
          <p:nvPr>
            <p:ph idx="1"/>
          </p:nvPr>
        </p:nvSpPr>
        <p:spPr>
          <a:xfrm>
            <a:off x="381000" y="1657354"/>
            <a:ext cx="8305800" cy="4876800"/>
          </a:xfrm>
        </p:spPr>
        <p:txBody>
          <a:bodyPr/>
          <a:lstStyle/>
          <a:p>
            <a:pPr marL="0" indent="0">
              <a:buNone/>
            </a:pPr>
            <a:r>
              <a:rPr lang="en-US" b="1" dirty="0"/>
              <a:t>Paula McElwee</a:t>
            </a:r>
          </a:p>
          <a:p>
            <a:pPr marL="0" indent="0">
              <a:buNone/>
            </a:pPr>
            <a:r>
              <a:rPr lang="en-US" dirty="0">
                <a:hlinkClick r:id="rId2"/>
              </a:rPr>
              <a:t>paulamcelwee.ilru@gmail.com</a:t>
            </a:r>
            <a:endParaRPr lang="en-US"/>
          </a:p>
          <a:p>
            <a:pPr marL="0" indent="0">
              <a:buNone/>
            </a:pPr>
            <a:r>
              <a:rPr lang="en-US" dirty="0"/>
              <a:t>559-250-3082</a:t>
            </a:r>
          </a:p>
          <a:p>
            <a:pPr marL="0" indent="0">
              <a:buNone/>
            </a:pPr>
            <a:endParaRPr lang="en-US" dirty="0"/>
          </a:p>
          <a:p>
            <a:pPr marL="0" indent="0">
              <a:buNone/>
            </a:pPr>
            <a:r>
              <a:rPr lang="en-US" b="1" dirty="0"/>
              <a:t>Amber OHaver</a:t>
            </a:r>
          </a:p>
          <a:p>
            <a:pPr marL="0" indent="0">
              <a:buNone/>
            </a:pPr>
            <a:r>
              <a:rPr lang="en-US" dirty="0">
                <a:hlinkClick r:id="rId3"/>
              </a:rPr>
              <a:t>amber@disability-revolution.com</a:t>
            </a:r>
            <a:endParaRPr lang="en-US"/>
          </a:p>
          <a:p>
            <a:pPr marL="0" indent="0">
              <a:buNone/>
            </a:pPr>
            <a:r>
              <a:rPr lang="en-US" dirty="0"/>
              <a:t>317-796-0537</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F2DF5F09-D78D-44DB-A338-E90D23C46220}" type="slidenum">
              <a:rPr lang="en-US" smtClean="0"/>
              <a:pPr>
                <a:defRPr/>
              </a:pPr>
              <a:t>24</a:t>
            </a:fld>
            <a:endParaRPr lang="en-US" dirty="0"/>
          </a:p>
        </p:txBody>
      </p:sp>
    </p:spTree>
    <p:extLst>
      <p:ext uri="{BB962C8B-B14F-4D97-AF65-F5344CB8AC3E}">
        <p14:creationId xmlns:p14="http://schemas.microsoft.com/office/powerpoint/2010/main" val="5353318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29" dirty="0">
                <a:solidFill>
                  <a:schemeClr val="bg1">
                    <a:lumMod val="85000"/>
                  </a:schemeClr>
                </a:solidFill>
                <a:highlight>
                  <a:srgbClr val="FFFF00"/>
                </a:highlight>
                <a:latin typeface="Arial Rounded MT Bold" panose="020F0704030504030204" pitchFamily="34" charset="0"/>
              </a:rPr>
              <a:t>&gt;&gt; Slide </a:t>
            </a:r>
            <a:fld id="{8A444053-2964-4726-8391-23A946A74AF7}" type="slidenum">
              <a:rPr lang="en-US" sz="529">
                <a:solidFill>
                  <a:schemeClr val="bg1">
                    <a:lumMod val="85000"/>
                  </a:schemeClr>
                </a:solidFill>
                <a:highlight>
                  <a:srgbClr val="FFFF00"/>
                </a:highlight>
                <a:latin typeface="Arial Rounded MT Bold" panose="020F0704030504030204" pitchFamily="34" charset="0"/>
              </a:rPr>
              <a:pPr/>
              <a:t>25</a:t>
            </a:fld>
            <a:br>
              <a:rPr lang="en-US" dirty="0">
                <a:highlight>
                  <a:srgbClr val="FFFF00"/>
                </a:highlight>
                <a:latin typeface="Arial Rounded MT Bold" panose="020F0704030504030204" pitchFamily="34" charset="0"/>
              </a:rPr>
            </a:br>
            <a:r>
              <a:rPr lang="en-US" dirty="0">
                <a:highlight>
                  <a:srgbClr val="FFFF00"/>
                </a:highlight>
                <a:ea typeface="Arial"/>
                <a:cs typeface="Arial"/>
                <a:sym typeface="Arial"/>
              </a:rPr>
              <a:t>IL-NET Attribution</a:t>
            </a:r>
            <a:endParaRPr lang="en-US" sz="2471" dirty="0">
              <a:highlight>
                <a:srgbClr val="FFFF00"/>
              </a:highlight>
              <a:latin typeface="Arial Rounded MT Bold" panose="020F0704030504030204" pitchFamily="34" charset="0"/>
            </a:endParaRPr>
          </a:p>
        </p:txBody>
      </p:sp>
      <p:sp>
        <p:nvSpPr>
          <p:cNvPr id="3" name="Subtitle 2"/>
          <p:cNvSpPr>
            <a:spLocks noGrp="1"/>
          </p:cNvSpPr>
          <p:nvPr>
            <p:ph idx="1"/>
          </p:nvPr>
        </p:nvSpPr>
        <p:spPr>
          <a:xfrm>
            <a:off x="672353" y="1143001"/>
            <a:ext cx="8068235" cy="4840940"/>
          </a:xfrm>
        </p:spPr>
        <p:txBody>
          <a:bodyPr>
            <a:noAutofit/>
          </a:bodyPr>
          <a:lstStyle/>
          <a:p>
            <a:pPr marL="0" indent="0">
              <a:buNone/>
            </a:pPr>
            <a:r>
              <a:rPr lang="en-US" sz="2400" dirty="0"/>
              <a:t>The IL-NET is supported by grant numbers 90ILTA0002 and 90ISTA0002 from 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Administration for Community Living policy.</a:t>
            </a:r>
          </a:p>
        </p:txBody>
      </p:sp>
      <p:sp>
        <p:nvSpPr>
          <p:cNvPr id="4" name="Slide Number Placeholder 3"/>
          <p:cNvSpPr>
            <a:spLocks noGrp="1"/>
          </p:cNvSpPr>
          <p:nvPr>
            <p:ph type="sldNum" sz="quarter" idx="4294967295"/>
          </p:nvPr>
        </p:nvSpPr>
        <p:spPr>
          <a:xfrm>
            <a:off x="6402762" y="6290702"/>
            <a:ext cx="1996047" cy="365592"/>
          </a:xfrm>
          <a:prstGeom prst="rect">
            <a:avLst/>
          </a:prstGeom>
        </p:spPr>
        <p:txBody>
          <a:bodyPr/>
          <a:lstStyle/>
          <a:p>
            <a:fld id="{6153527D-BED1-478D-AC23-D9BDE0E418EC}" type="slidenum">
              <a:rPr lang="en-US" smtClean="0"/>
              <a:t>25</a:t>
            </a:fld>
            <a:endParaRPr lang="en-US" dirty="0"/>
          </a:p>
        </p:txBody>
      </p:sp>
    </p:spTree>
    <p:extLst>
      <p:ext uri="{BB962C8B-B14F-4D97-AF65-F5344CB8AC3E}">
        <p14:creationId xmlns:p14="http://schemas.microsoft.com/office/powerpoint/2010/main" val="55970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352554"/>
            <a:ext cx="8172451" cy="5410200"/>
          </a:xfrm>
        </p:spPr>
        <p:txBody>
          <a:bodyPr/>
          <a:lstStyle/>
          <a:p>
            <a:pPr lvl="0"/>
            <a:r>
              <a:rPr lang="en-US" sz="2800" dirty="0"/>
              <a:t>Independent Living Philosophy – A Quick Summary of Part One </a:t>
            </a:r>
          </a:p>
          <a:p>
            <a:pPr lvl="0"/>
            <a:r>
              <a:rPr lang="en-US" sz="2800" dirty="0"/>
              <a:t>Independent Living History – A Detailed Overview</a:t>
            </a:r>
          </a:p>
          <a:p>
            <a:pPr lvl="0"/>
            <a:r>
              <a:rPr lang="en-US" sz="2800" dirty="0"/>
              <a:t>Independent Living </a:t>
            </a:r>
            <a:r>
              <a:rPr lang="en-US" sz="2800" i="1" dirty="0"/>
              <a:t>In Action</a:t>
            </a:r>
            <a:r>
              <a:rPr lang="en-US" sz="2800" dirty="0"/>
              <a:t> – its influence / implementation / impact  </a:t>
            </a:r>
          </a:p>
          <a:p>
            <a:pPr lvl="0"/>
            <a:r>
              <a:rPr lang="en-US" sz="2800" dirty="0"/>
              <a:t>Barriers to MEANINGFULLY putting the Vision of Independent Living </a:t>
            </a:r>
            <a:r>
              <a:rPr lang="en-US" sz="2800" i="1" dirty="0"/>
              <a:t>In Action</a:t>
            </a:r>
          </a:p>
          <a:p>
            <a:pPr lvl="0"/>
            <a:r>
              <a:rPr lang="en-US" sz="2800" dirty="0"/>
              <a:t>Share What You Learned &amp; Plan to Apply to Your CIL / SILC / Work in IL</a:t>
            </a:r>
          </a:p>
        </p:txBody>
      </p:sp>
      <p:sp>
        <p:nvSpPr>
          <p:cNvPr id="4" name="Slide Number Placeholder 3"/>
          <p:cNvSpPr>
            <a:spLocks noGrp="1"/>
          </p:cNvSpPr>
          <p:nvPr>
            <p:ph type="sldNum" sz="quarter" idx="10"/>
          </p:nvPr>
        </p:nvSpPr>
        <p:spPr>
          <a:prstGeom prst="rect">
            <a:avLst/>
          </a:prstGeom>
        </p:spPr>
        <p:txBody>
          <a:bodyPr/>
          <a:lstStyle/>
          <a:p>
            <a:fld id="{34BBC363-8651-40F5-ADDC-7ED98BE00A78}" type="slidenum">
              <a:rPr lang="en-US" smtClean="0"/>
              <a:t>3</a:t>
            </a:fld>
            <a:endParaRPr lang="en-US" dirty="0"/>
          </a:p>
        </p:txBody>
      </p:sp>
      <p:sp>
        <p:nvSpPr>
          <p:cNvPr id="2" name="Title 1"/>
          <p:cNvSpPr>
            <a:spLocks noGrp="1"/>
          </p:cNvSpPr>
          <p:nvPr>
            <p:ph type="title"/>
          </p:nvPr>
        </p:nvSpPr>
        <p:spPr>
          <a:xfrm>
            <a:off x="228600" y="274638"/>
            <a:ext cx="7696200" cy="563562"/>
          </a:xfrm>
        </p:spPr>
        <p:txBody>
          <a:bodyPr>
            <a:normAutofit/>
          </a:bodyPr>
          <a:lstStyle/>
          <a:p>
            <a:r>
              <a:rPr lang="en-US" dirty="0">
                <a:latin typeface="Arial Rounded MT Bold"/>
                <a:ea typeface="Tahoma" panose="020B0604030504040204" pitchFamily="34" charset="0"/>
                <a:cs typeface="Tahoma" panose="020B0604030504040204" pitchFamily="34" charset="0"/>
              </a:rPr>
              <a:t>What We Will Share &amp; Discuss</a:t>
            </a:r>
            <a:endParaRPr lang="en-US" dirty="0">
              <a:solidFill>
                <a:schemeClr val="accent2"/>
              </a:solidFill>
              <a:latin typeface="Arial Rounded MT Bold"/>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246396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8600" y="320232"/>
            <a:ext cx="8707056" cy="914400"/>
          </a:xfrm>
        </p:spPr>
        <p:txBody>
          <a:bodyPr/>
          <a:lstStyle/>
          <a:p>
            <a:pPr eaLnBrk="1" hangingPunct="1">
              <a:defRPr/>
            </a:pPr>
            <a:r>
              <a:rPr lang="en-US" dirty="0"/>
              <a:t>What Independent Living IS!</a:t>
            </a:r>
          </a:p>
        </p:txBody>
      </p:sp>
      <p:sp>
        <p:nvSpPr>
          <p:cNvPr id="17411" name="Rectangle 3"/>
          <p:cNvSpPr>
            <a:spLocks noGrp="1" noChangeArrowheads="1"/>
          </p:cNvSpPr>
          <p:nvPr>
            <p:ph type="body" idx="1"/>
          </p:nvPr>
        </p:nvSpPr>
        <p:spPr>
          <a:xfrm>
            <a:off x="1277073" y="1469025"/>
            <a:ext cx="6651585" cy="4800600"/>
          </a:xfrm>
        </p:spPr>
        <p:txBody>
          <a:bodyPr/>
          <a:lstStyle/>
          <a:p>
            <a:pPr marL="0" indent="0" algn="ctr">
              <a:buNone/>
            </a:pPr>
            <a:r>
              <a:rPr lang="en-US" sz="2800" b="1" dirty="0"/>
              <a:t>A Movement &amp; Philosophy</a:t>
            </a:r>
          </a:p>
          <a:p>
            <a:pPr marL="0" indent="0" algn="ctr">
              <a:buNone/>
            </a:pPr>
            <a:endParaRPr lang="en-US" sz="2800" dirty="0"/>
          </a:p>
          <a:p>
            <a:pPr marL="0" indent="0" algn="ctr">
              <a:buNone/>
            </a:pPr>
            <a:r>
              <a:rPr lang="en-US" sz="2800" dirty="0"/>
              <a:t>Choice</a:t>
            </a:r>
          </a:p>
          <a:p>
            <a:pPr marL="0" indent="0" algn="ctr">
              <a:buNone/>
            </a:pPr>
            <a:r>
              <a:rPr lang="en-US" sz="2800" dirty="0"/>
              <a:t>Control</a:t>
            </a:r>
          </a:p>
          <a:p>
            <a:pPr marL="0" indent="0" algn="ctr">
              <a:buNone/>
            </a:pPr>
            <a:r>
              <a:rPr lang="en-US" sz="2800" dirty="0"/>
              <a:t>Equality / Equity</a:t>
            </a:r>
          </a:p>
          <a:p>
            <a:pPr marL="0" indent="0" algn="ctr">
              <a:buNone/>
            </a:pPr>
            <a:r>
              <a:rPr lang="en-US" sz="2800" dirty="0"/>
              <a:t>Freedom</a:t>
            </a:r>
            <a:endParaRPr lang="en-US" sz="2800" b="1" dirty="0"/>
          </a:p>
          <a:p>
            <a:pPr marL="0" indent="0" algn="ctr" eaLnBrk="1" hangingPunct="1">
              <a:buNone/>
            </a:pPr>
            <a:endParaRPr lang="en-US" altLang="en-US" sz="2800" dirty="0">
              <a:ea typeface="ＭＳ Ｐゴシック" pitchFamily="34" charset="-128"/>
            </a:endParaRPr>
          </a:p>
        </p:txBody>
      </p:sp>
      <p:sp>
        <p:nvSpPr>
          <p:cNvPr id="3" name="Slide Number Placeholder 3">
            <a:extLst>
              <a:ext uri="{FF2B5EF4-FFF2-40B4-BE49-F238E27FC236}">
                <a16:creationId xmlns:a16="http://schemas.microsoft.com/office/drawing/2014/main" id="{1B961978-AF65-3C9F-63B5-CD529FF61A4E}"/>
              </a:ext>
            </a:extLst>
          </p:cNvPr>
          <p:cNvSpPr>
            <a:spLocks noGrp="1"/>
          </p:cNvSpPr>
          <p:nvPr>
            <p:ph type="sldNum" sz="quarter" idx="10"/>
          </p:nvPr>
        </p:nvSpPr>
        <p:spPr>
          <a:xfrm>
            <a:off x="6477000" y="6172200"/>
            <a:ext cx="2362200" cy="244475"/>
          </a:xfrm>
          <a:prstGeom prst="rect">
            <a:avLst/>
          </a:prstGeom>
        </p:spPr>
        <p:txBody>
          <a:bodyPr/>
          <a:lstStyle/>
          <a:p>
            <a:fld id="{34BBC363-8651-40F5-ADDC-7ED98BE00A78}" type="slidenum">
              <a:rPr lang="en-US" smtClean="0"/>
              <a:t>4</a:t>
            </a:fld>
            <a:endParaRPr lang="en-US" dirty="0"/>
          </a:p>
        </p:txBody>
      </p:sp>
    </p:spTree>
    <p:extLst>
      <p:ext uri="{BB962C8B-B14F-4D97-AF65-F5344CB8AC3E}">
        <p14:creationId xmlns:p14="http://schemas.microsoft.com/office/powerpoint/2010/main" val="362442664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BC00611-026B-F423-BC35-C3BB144B975A}"/>
              </a:ext>
            </a:extLst>
          </p:cNvPr>
          <p:cNvSpPr>
            <a:spLocks noGrp="1" noChangeArrowheads="1"/>
          </p:cNvSpPr>
          <p:nvPr>
            <p:ph type="title"/>
          </p:nvPr>
        </p:nvSpPr>
        <p:spPr>
          <a:xfrm>
            <a:off x="228600" y="274638"/>
            <a:ext cx="8458200" cy="792162"/>
          </a:xfrm>
        </p:spPr>
        <p:txBody>
          <a:bodyPr wrap="square" anchor="ctr">
            <a:normAutofit/>
          </a:bodyPr>
          <a:lstStyle/>
          <a:p>
            <a:pPr eaLnBrk="1" hangingPunct="1">
              <a:defRPr/>
            </a:pPr>
            <a:r>
              <a:rPr lang="en-US" dirty="0"/>
              <a:t>Independent Living Movement</a:t>
            </a:r>
          </a:p>
        </p:txBody>
      </p:sp>
      <p:sp>
        <p:nvSpPr>
          <p:cNvPr id="17411" name="Rectangle 3">
            <a:extLst>
              <a:ext uri="{FF2B5EF4-FFF2-40B4-BE49-F238E27FC236}">
                <a16:creationId xmlns:a16="http://schemas.microsoft.com/office/drawing/2014/main" id="{484974AA-CBF0-3702-F452-88E253CFF8A3}"/>
              </a:ext>
            </a:extLst>
          </p:cNvPr>
          <p:cNvSpPr>
            <a:spLocks noGrp="1" noChangeArrowheads="1"/>
          </p:cNvSpPr>
          <p:nvPr>
            <p:ph sz="half" idx="1"/>
          </p:nvPr>
        </p:nvSpPr>
        <p:spPr>
          <a:xfrm>
            <a:off x="0" y="1219200"/>
            <a:ext cx="9144000" cy="667473"/>
          </a:xfrm>
        </p:spPr>
        <p:txBody>
          <a:bodyPr wrap="square" anchor="t">
            <a:normAutofit/>
          </a:bodyPr>
          <a:lstStyle/>
          <a:p>
            <a:pPr marL="0" indent="0" algn="ctr" eaLnBrk="1" hangingPunct="1">
              <a:buNone/>
            </a:pPr>
            <a:r>
              <a:rPr lang="en-US" sz="2000" b="1" i="1" u="sng" dirty="0"/>
              <a:t>BY</a:t>
            </a:r>
            <a:r>
              <a:rPr lang="en-US" sz="2000" dirty="0"/>
              <a:t> people with disabilities, </a:t>
            </a:r>
            <a:r>
              <a:rPr lang="en-US" sz="2000" b="1" i="1" u="sng" dirty="0"/>
              <a:t>FOR</a:t>
            </a:r>
            <a:r>
              <a:rPr lang="en-US" sz="2000" dirty="0"/>
              <a:t> people with disabilities</a:t>
            </a:r>
          </a:p>
          <a:p>
            <a:pPr marL="0" indent="0" algn="ctr" eaLnBrk="1" hangingPunct="1">
              <a:buNone/>
            </a:pPr>
            <a:endParaRPr lang="en-US" altLang="en-US" dirty="0"/>
          </a:p>
        </p:txBody>
      </p:sp>
      <p:pic>
        <p:nvPicPr>
          <p:cNvPr id="2" name="Picture 1" descr="A group of people in wheelchairs holding a banner&#10;&#10;Description automatically generated">
            <a:extLst>
              <a:ext uri="{FF2B5EF4-FFF2-40B4-BE49-F238E27FC236}">
                <a16:creationId xmlns:a16="http://schemas.microsoft.com/office/drawing/2014/main" id="{95204B08-68D8-0E10-9F54-2EF315244491}"/>
              </a:ext>
            </a:extLst>
          </p:cNvPr>
          <p:cNvPicPr>
            <a:picLocks noChangeAspect="1"/>
          </p:cNvPicPr>
          <p:nvPr/>
        </p:nvPicPr>
        <p:blipFill>
          <a:blip r:embed="rId3"/>
          <a:stretch>
            <a:fillRect/>
          </a:stretch>
        </p:blipFill>
        <p:spPr>
          <a:xfrm>
            <a:off x="1592697" y="1886673"/>
            <a:ext cx="5910595" cy="3989651"/>
          </a:xfrm>
          <a:prstGeom prst="rect">
            <a:avLst/>
          </a:prstGeom>
          <a:noFill/>
        </p:spPr>
      </p:pic>
      <p:sp>
        <p:nvSpPr>
          <p:cNvPr id="17416" name="Slide Number Placeholder 4">
            <a:extLst>
              <a:ext uri="{FF2B5EF4-FFF2-40B4-BE49-F238E27FC236}">
                <a16:creationId xmlns:a16="http://schemas.microsoft.com/office/drawing/2014/main" id="{852B98F2-4AC3-525E-D9E1-463534EDDC0C}"/>
              </a:ext>
            </a:extLst>
          </p:cNvPr>
          <p:cNvSpPr>
            <a:spLocks noGrp="1"/>
          </p:cNvSpPr>
          <p:nvPr>
            <p:ph type="sldNum" sz="quarter" idx="10"/>
          </p:nvPr>
        </p:nvSpPr>
        <p:spPr>
          <a:xfrm>
            <a:off x="6477000" y="6324600"/>
            <a:ext cx="2362200" cy="244475"/>
          </a:xfrm>
        </p:spPr>
        <p:txBody>
          <a:bodyPr/>
          <a:lstStyle/>
          <a:p>
            <a:pPr>
              <a:spcAft>
                <a:spcPts val="600"/>
              </a:spcAft>
              <a:defRPr/>
            </a:pPr>
            <a:fld id="{4CF5312C-8747-4F3B-BF17-2BCC2CA352BE}" type="slidenum">
              <a:rPr lang="en-US" smtClean="0"/>
              <a:pPr>
                <a:spcAft>
                  <a:spcPts val="600"/>
                </a:spcAft>
                <a:defRPr/>
              </a:pPr>
              <a:t>5</a:t>
            </a:fld>
            <a:endParaRPr lang="en-US" dirty="0"/>
          </a:p>
        </p:txBody>
      </p:sp>
    </p:spTree>
    <p:extLst>
      <p:ext uri="{BB962C8B-B14F-4D97-AF65-F5344CB8AC3E}">
        <p14:creationId xmlns:p14="http://schemas.microsoft.com/office/powerpoint/2010/main" val="17031942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1BC00611-026B-F423-BC35-C3BB144B975A}"/>
              </a:ext>
            </a:extLst>
          </p:cNvPr>
          <p:cNvSpPr>
            <a:spLocks noGrp="1" noChangeArrowheads="1"/>
          </p:cNvSpPr>
          <p:nvPr>
            <p:ph type="title"/>
          </p:nvPr>
        </p:nvSpPr>
        <p:spPr>
          <a:xfrm>
            <a:off x="228600" y="274638"/>
            <a:ext cx="8458200" cy="792162"/>
          </a:xfrm>
        </p:spPr>
        <p:txBody>
          <a:bodyPr wrap="square" anchor="ctr">
            <a:normAutofit/>
          </a:bodyPr>
          <a:lstStyle/>
          <a:p>
            <a:pPr eaLnBrk="1" hangingPunct="1">
              <a:defRPr/>
            </a:pPr>
            <a:r>
              <a:rPr lang="en-US" dirty="0"/>
              <a:t>Independent Living Philosophy</a:t>
            </a:r>
          </a:p>
        </p:txBody>
      </p:sp>
      <p:sp>
        <p:nvSpPr>
          <p:cNvPr id="17411" name="Rectangle 3">
            <a:extLst>
              <a:ext uri="{FF2B5EF4-FFF2-40B4-BE49-F238E27FC236}">
                <a16:creationId xmlns:a16="http://schemas.microsoft.com/office/drawing/2014/main" id="{484974AA-CBF0-3702-F452-88E253CFF8A3}"/>
              </a:ext>
            </a:extLst>
          </p:cNvPr>
          <p:cNvSpPr>
            <a:spLocks noGrp="1" noChangeArrowheads="1"/>
          </p:cNvSpPr>
          <p:nvPr>
            <p:ph sz="half" idx="1"/>
          </p:nvPr>
        </p:nvSpPr>
        <p:spPr>
          <a:xfrm>
            <a:off x="358814" y="1172900"/>
            <a:ext cx="8657864" cy="4915382"/>
          </a:xfrm>
        </p:spPr>
        <p:txBody>
          <a:bodyPr wrap="square" anchor="t">
            <a:normAutofit fontScale="92500"/>
          </a:bodyPr>
          <a:lstStyle/>
          <a:p>
            <a:pPr marL="0" indent="0">
              <a:buNone/>
            </a:pPr>
            <a:r>
              <a:rPr lang="en-US" dirty="0"/>
              <a:t>The philosophy emphasizes: </a:t>
            </a:r>
          </a:p>
          <a:p>
            <a:pPr marL="0" indent="0">
              <a:buNone/>
            </a:pPr>
            <a:endParaRPr lang="en-US" sz="1200" dirty="0"/>
          </a:p>
          <a:p>
            <a:r>
              <a:rPr lang="en-US" b="1" i="1" dirty="0"/>
              <a:t>Control</a:t>
            </a:r>
            <a:r>
              <a:rPr lang="en-US" dirty="0"/>
              <a:t> and </a:t>
            </a:r>
            <a:r>
              <a:rPr lang="en-US" b="1" i="1" dirty="0"/>
              <a:t>choice </a:t>
            </a:r>
            <a:r>
              <a:rPr lang="en-US" dirty="0"/>
              <a:t>and the right to lead / direct our lives as we see fit – We’re the experts!</a:t>
            </a:r>
          </a:p>
          <a:p>
            <a:r>
              <a:rPr lang="en-US" dirty="0"/>
              <a:t>Interdependence (NOT Independence)</a:t>
            </a:r>
          </a:p>
          <a:p>
            <a:r>
              <a:rPr lang="en-US" dirty="0"/>
              <a:t>Disability is a natural part of life</a:t>
            </a:r>
          </a:p>
          <a:p>
            <a:r>
              <a:rPr lang="en-US" dirty="0"/>
              <a:t>The right to succeed AND fail (learn)</a:t>
            </a:r>
          </a:p>
          <a:p>
            <a:r>
              <a:rPr lang="en-US" dirty="0"/>
              <a:t>The right to live &amp; THRIVE in our homes and communities</a:t>
            </a:r>
          </a:p>
          <a:p>
            <a:r>
              <a:rPr lang="en-US" dirty="0"/>
              <a:t>Demedicalization &amp; Deprofessionalization (of support)</a:t>
            </a:r>
          </a:p>
          <a:p>
            <a:r>
              <a:rPr lang="en-US" b="1" i="1" dirty="0"/>
              <a:t>Significant</a:t>
            </a:r>
            <a:r>
              <a:rPr lang="en-US" dirty="0"/>
              <a:t> Disability</a:t>
            </a:r>
          </a:p>
          <a:p>
            <a:pPr marL="0" indent="0">
              <a:buNone/>
            </a:pPr>
            <a:endParaRPr lang="en-US" sz="2200" dirty="0"/>
          </a:p>
          <a:p>
            <a:pPr marL="0" indent="0" algn="ctr" eaLnBrk="1" hangingPunct="1">
              <a:buNone/>
            </a:pPr>
            <a:endParaRPr lang="en-US" altLang="en-US" dirty="0"/>
          </a:p>
        </p:txBody>
      </p:sp>
      <p:sp>
        <p:nvSpPr>
          <p:cNvPr id="17416" name="Slide Number Placeholder 4">
            <a:extLst>
              <a:ext uri="{FF2B5EF4-FFF2-40B4-BE49-F238E27FC236}">
                <a16:creationId xmlns:a16="http://schemas.microsoft.com/office/drawing/2014/main" id="{852B98F2-4AC3-525E-D9E1-463534EDDC0C}"/>
              </a:ext>
            </a:extLst>
          </p:cNvPr>
          <p:cNvSpPr>
            <a:spLocks noGrp="1"/>
          </p:cNvSpPr>
          <p:nvPr>
            <p:ph type="sldNum" sz="quarter" idx="10"/>
          </p:nvPr>
        </p:nvSpPr>
        <p:spPr>
          <a:xfrm>
            <a:off x="6477000" y="6324600"/>
            <a:ext cx="2362200" cy="244475"/>
          </a:xfrm>
        </p:spPr>
        <p:txBody>
          <a:bodyPr/>
          <a:lstStyle/>
          <a:p>
            <a:pPr>
              <a:spcAft>
                <a:spcPts val="600"/>
              </a:spcAft>
              <a:defRPr/>
            </a:pPr>
            <a:fld id="{4CF5312C-8747-4F3B-BF17-2BCC2CA352BE}" type="slidenum">
              <a:rPr lang="en-US" smtClean="0"/>
              <a:pPr>
                <a:spcAft>
                  <a:spcPts val="600"/>
                </a:spcAft>
                <a:defRPr/>
              </a:pPr>
              <a:t>6</a:t>
            </a:fld>
            <a:endParaRPr lang="en-US" dirty="0"/>
          </a:p>
        </p:txBody>
      </p:sp>
    </p:spTree>
    <p:extLst>
      <p:ext uri="{BB962C8B-B14F-4D97-AF65-F5344CB8AC3E}">
        <p14:creationId xmlns:p14="http://schemas.microsoft.com/office/powerpoint/2010/main" val="72983795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F9FE27-E4AD-0649-EE6C-9DEC13EC37EA}"/>
              </a:ext>
            </a:extLst>
          </p:cNvPr>
          <p:cNvSpPr>
            <a:spLocks noGrp="1"/>
          </p:cNvSpPr>
          <p:nvPr>
            <p:ph idx="1"/>
          </p:nvPr>
        </p:nvSpPr>
        <p:spPr>
          <a:xfrm>
            <a:off x="628651" y="1920980"/>
            <a:ext cx="7872412" cy="2845443"/>
          </a:xfrm>
        </p:spPr>
        <p:txBody>
          <a:bodyPr anchor="ctr"/>
          <a:lstStyle/>
          <a:p>
            <a:pPr marL="0" indent="0" algn="ctr">
              <a:buNone/>
            </a:pPr>
            <a:r>
              <a:rPr lang="en-US" sz="4800" b="1" dirty="0"/>
              <a:t>How Did Independent Living Come to Be? </a:t>
            </a:r>
          </a:p>
          <a:p>
            <a:pPr marL="0" indent="0" algn="ctr">
              <a:buNone/>
            </a:pPr>
            <a:endParaRPr lang="en-US" sz="4800" b="1" i="1" dirty="0"/>
          </a:p>
          <a:p>
            <a:pPr marL="0" indent="0" algn="ctr">
              <a:buNone/>
            </a:pPr>
            <a:r>
              <a:rPr lang="en-US" sz="4800" b="1" i="1" dirty="0"/>
              <a:t>OUR HISTORY</a:t>
            </a:r>
          </a:p>
        </p:txBody>
      </p:sp>
      <p:sp>
        <p:nvSpPr>
          <p:cNvPr id="3" name="Slide Number Placeholder 2">
            <a:extLst>
              <a:ext uri="{FF2B5EF4-FFF2-40B4-BE49-F238E27FC236}">
                <a16:creationId xmlns:a16="http://schemas.microsoft.com/office/drawing/2014/main" id="{6E17B17F-47DC-A8A5-8EBF-DDCF93EE96E4}"/>
              </a:ext>
            </a:extLst>
          </p:cNvPr>
          <p:cNvSpPr>
            <a:spLocks noGrp="1"/>
          </p:cNvSpPr>
          <p:nvPr>
            <p:ph type="sldNum" sz="quarter" idx="10"/>
          </p:nvPr>
        </p:nvSpPr>
        <p:spPr/>
        <p:txBody>
          <a:bodyPr/>
          <a:lstStyle/>
          <a:p>
            <a:pPr>
              <a:defRPr/>
            </a:pPr>
            <a:fld id="{F2DF5F09-D78D-44DB-A338-E90D23C46220}" type="slidenum">
              <a:rPr lang="en-US" smtClean="0"/>
              <a:pPr>
                <a:defRPr/>
              </a:pPr>
              <a:t>7</a:t>
            </a:fld>
            <a:endParaRPr lang="en-US" dirty="0"/>
          </a:p>
        </p:txBody>
      </p:sp>
    </p:spTree>
    <p:extLst>
      <p:ext uri="{BB962C8B-B14F-4D97-AF65-F5344CB8AC3E}">
        <p14:creationId xmlns:p14="http://schemas.microsoft.com/office/powerpoint/2010/main" val="1972056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8600" y="320232"/>
            <a:ext cx="8707056" cy="914400"/>
          </a:xfrm>
        </p:spPr>
        <p:txBody>
          <a:bodyPr/>
          <a:lstStyle/>
          <a:p>
            <a:pPr eaLnBrk="1" hangingPunct="1">
              <a:defRPr/>
            </a:pPr>
            <a:r>
              <a:rPr lang="en-US" dirty="0"/>
              <a:t>The Vision of IL – Cripple Power</a:t>
            </a:r>
          </a:p>
        </p:txBody>
      </p:sp>
      <p:sp>
        <p:nvSpPr>
          <p:cNvPr id="17411" name="Rectangle 3"/>
          <p:cNvSpPr>
            <a:spLocks noGrp="1" noChangeArrowheads="1"/>
          </p:cNvSpPr>
          <p:nvPr>
            <p:ph type="body" idx="1"/>
          </p:nvPr>
        </p:nvSpPr>
        <p:spPr>
          <a:xfrm>
            <a:off x="1277073" y="1469025"/>
            <a:ext cx="6651585" cy="4800600"/>
          </a:xfrm>
        </p:spPr>
        <p:txBody>
          <a:bodyPr/>
          <a:lstStyle/>
          <a:p>
            <a:pPr marL="0" indent="0" algn="ctr" eaLnBrk="1" hangingPunct="1">
              <a:buNone/>
            </a:pPr>
            <a:r>
              <a:rPr lang="en-US" sz="3000" i="1" dirty="0"/>
              <a:t>I’m tired of well-meaning, non-cripples with their stereotypes of what I can and cannot do directing my life and my future. I want cripples to direct their own programs and to be able to train other cripples to direct new programs. This is the start of something big - - </a:t>
            </a:r>
            <a:r>
              <a:rPr lang="en-US" sz="3000" i="1" u="sng" dirty="0"/>
              <a:t>CRIPPLE POWER</a:t>
            </a:r>
            <a:r>
              <a:rPr lang="en-US" sz="3000" i="1" dirty="0"/>
              <a:t>.”</a:t>
            </a:r>
          </a:p>
          <a:p>
            <a:pPr marL="0" indent="0" algn="ctr" eaLnBrk="1" hangingPunct="1">
              <a:buNone/>
            </a:pPr>
            <a:r>
              <a:rPr lang="en-US" sz="3000" i="1" dirty="0"/>
              <a:t>- Ed Roberts</a:t>
            </a:r>
          </a:p>
          <a:p>
            <a:pPr marL="0" indent="0" algn="ctr" eaLnBrk="1" hangingPunct="1">
              <a:buNone/>
            </a:pPr>
            <a:endParaRPr lang="en-US" altLang="en-US" sz="3600" dirty="0">
              <a:ea typeface="ＭＳ Ｐゴシック" pitchFamily="34" charset="-128"/>
            </a:endParaRPr>
          </a:p>
        </p:txBody>
      </p:sp>
    </p:spTree>
    <p:extLst>
      <p:ext uri="{BB962C8B-B14F-4D97-AF65-F5344CB8AC3E}">
        <p14:creationId xmlns:p14="http://schemas.microsoft.com/office/powerpoint/2010/main" val="137622787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76A8912-449D-B571-5539-B34CEFF718C0}"/>
              </a:ext>
            </a:extLst>
          </p:cNvPr>
          <p:cNvSpPr>
            <a:spLocks noGrp="1" noChangeArrowheads="1"/>
          </p:cNvSpPr>
          <p:nvPr>
            <p:ph type="title"/>
          </p:nvPr>
        </p:nvSpPr>
        <p:spPr>
          <a:xfrm>
            <a:off x="228600" y="274638"/>
            <a:ext cx="8458200" cy="792162"/>
          </a:xfrm>
        </p:spPr>
        <p:txBody>
          <a:bodyPr wrap="square" anchor="ctr">
            <a:normAutofit/>
          </a:bodyPr>
          <a:lstStyle/>
          <a:p>
            <a:pPr eaLnBrk="1" hangingPunct="1">
              <a:lnSpc>
                <a:spcPct val="90000"/>
              </a:lnSpc>
              <a:defRPr/>
            </a:pPr>
            <a:r>
              <a:rPr lang="en-US" sz="2400" dirty="0"/>
              <a:t>The Spark</a:t>
            </a:r>
          </a:p>
        </p:txBody>
      </p:sp>
      <p:sp>
        <p:nvSpPr>
          <p:cNvPr id="17416" name="Content Placeholder 2">
            <a:extLst>
              <a:ext uri="{FF2B5EF4-FFF2-40B4-BE49-F238E27FC236}">
                <a16:creationId xmlns:a16="http://schemas.microsoft.com/office/drawing/2014/main" id="{CADC1EB2-2D82-3811-2D9F-4D225141AFA5}"/>
              </a:ext>
            </a:extLst>
          </p:cNvPr>
          <p:cNvSpPr>
            <a:spLocks noGrp="1"/>
          </p:cNvSpPr>
          <p:nvPr>
            <p:ph sz="half" idx="1"/>
          </p:nvPr>
        </p:nvSpPr>
        <p:spPr>
          <a:xfrm>
            <a:off x="304799" y="1390653"/>
            <a:ext cx="8682039" cy="5029200"/>
          </a:xfrm>
        </p:spPr>
        <p:txBody>
          <a:bodyPr/>
          <a:lstStyle/>
          <a:p>
            <a:r>
              <a:rPr lang="en-US" dirty="0"/>
              <a:t>The Deaf Organize – 1850s</a:t>
            </a:r>
          </a:p>
          <a:p>
            <a:endParaRPr lang="en-US" dirty="0"/>
          </a:p>
          <a:p>
            <a:r>
              <a:rPr lang="en-US" dirty="0"/>
              <a:t>Protests of People with Disabilities – 1940s &amp; 1950s</a:t>
            </a:r>
          </a:p>
          <a:p>
            <a:pPr marL="0" indent="0">
              <a:buNone/>
            </a:pPr>
            <a:endParaRPr lang="en-US" dirty="0"/>
          </a:p>
          <a:p>
            <a:r>
              <a:rPr lang="en-US" dirty="0"/>
              <a:t>Deinstitutionalization – 1960s &amp; 1970s</a:t>
            </a:r>
          </a:p>
          <a:p>
            <a:pPr marL="0" indent="0">
              <a:buNone/>
            </a:pPr>
            <a:endParaRPr lang="en-US" dirty="0"/>
          </a:p>
          <a:p>
            <a:r>
              <a:rPr lang="en-US" dirty="0"/>
              <a:t>Civil Rights Movement </a:t>
            </a:r>
          </a:p>
          <a:p>
            <a:endParaRPr lang="en-US" dirty="0"/>
          </a:p>
          <a:p>
            <a:endParaRPr lang="en-US" dirty="0"/>
          </a:p>
          <a:p>
            <a:pPr marL="0" indent="0">
              <a:buNone/>
            </a:pPr>
            <a:endParaRPr lang="en-US" dirty="0"/>
          </a:p>
        </p:txBody>
      </p:sp>
      <p:sp>
        <p:nvSpPr>
          <p:cNvPr id="17418" name="Slide Number Placeholder 4">
            <a:extLst>
              <a:ext uri="{FF2B5EF4-FFF2-40B4-BE49-F238E27FC236}">
                <a16:creationId xmlns:a16="http://schemas.microsoft.com/office/drawing/2014/main" id="{FF986C8F-16B0-F865-ADFD-913C44C99C39}"/>
              </a:ext>
            </a:extLst>
          </p:cNvPr>
          <p:cNvSpPr>
            <a:spLocks noGrp="1"/>
          </p:cNvSpPr>
          <p:nvPr>
            <p:ph type="sldNum" sz="quarter" idx="10"/>
          </p:nvPr>
        </p:nvSpPr>
        <p:spPr>
          <a:xfrm>
            <a:off x="6477000" y="6324600"/>
            <a:ext cx="2362200" cy="244475"/>
          </a:xfrm>
        </p:spPr>
        <p:txBody>
          <a:bodyPr/>
          <a:lstStyle/>
          <a:p>
            <a:pPr>
              <a:spcAft>
                <a:spcPts val="600"/>
              </a:spcAft>
              <a:defRPr/>
            </a:pPr>
            <a:fld id="{4CF5312C-8747-4F3B-BF17-2BCC2CA352BE}" type="slidenum">
              <a:rPr lang="en-US" smtClean="0"/>
              <a:pPr>
                <a:spcAft>
                  <a:spcPts val="600"/>
                </a:spcAft>
                <a:defRPr/>
              </a:pPr>
              <a:t>9</a:t>
            </a:fld>
            <a:endParaRPr lang="en-US" dirty="0"/>
          </a:p>
        </p:txBody>
      </p:sp>
    </p:spTree>
    <p:extLst>
      <p:ext uri="{BB962C8B-B14F-4D97-AF65-F5344CB8AC3E}">
        <p14:creationId xmlns:p14="http://schemas.microsoft.com/office/powerpoint/2010/main" val="2032419604"/>
      </p:ext>
    </p:extLst>
  </p:cSld>
  <p:clrMapOvr>
    <a:masterClrMapping/>
  </p:clrMapOvr>
  <p:transition spd="slow"/>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Rounded MT Bol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2175</TotalTime>
  <Words>2689</Words>
  <Application>Microsoft Office PowerPoint</Application>
  <PresentationFormat>On-screen Show (4:3)</PresentationFormat>
  <Paragraphs>258</Paragraphs>
  <Slides>25</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Arial</vt:lpstr>
      <vt:lpstr>Arial Rounded MT Bold</vt:lpstr>
      <vt:lpstr>Google Sans</vt:lpstr>
      <vt:lpstr>Open Sans</vt:lpstr>
      <vt:lpstr>Tahoma</vt:lpstr>
      <vt:lpstr>Times New Roman</vt:lpstr>
      <vt:lpstr>Default Design</vt:lpstr>
      <vt:lpstr>Independent Living Research Utilization</vt:lpstr>
      <vt:lpstr>Independent Living In Action  Part Two</vt:lpstr>
      <vt:lpstr>What We Will Share &amp; Discuss</vt:lpstr>
      <vt:lpstr>What Independent Living IS!</vt:lpstr>
      <vt:lpstr>Independent Living Movement</vt:lpstr>
      <vt:lpstr>Independent Living Philosophy</vt:lpstr>
      <vt:lpstr>PowerPoint Presentation</vt:lpstr>
      <vt:lpstr>The Vision of IL – Cripple Power</vt:lpstr>
      <vt:lpstr>The Spark</vt:lpstr>
      <vt:lpstr>Independent Living – The Beginning</vt:lpstr>
      <vt:lpstr>Independent Living – The Rolling Quads</vt:lpstr>
      <vt:lpstr>The Rehabilitation Act of 1973 is Born!</vt:lpstr>
      <vt:lpstr>Initial Rollout of IL – Hot Mess Express!</vt:lpstr>
      <vt:lpstr>Disability Leaders Join Forces to  Make Changes </vt:lpstr>
      <vt:lpstr>Centers As ”Service Providers”</vt:lpstr>
      <vt:lpstr>Barriers to Implementation of Independent Living </vt:lpstr>
      <vt:lpstr>Ableism &amp; Microaggressions Defined: </vt:lpstr>
      <vt:lpstr>Ableist Language: </vt:lpstr>
      <vt:lpstr>Examples of Ableist Ideas &amp; Thinking</vt:lpstr>
      <vt:lpstr>Inspiration Porn </vt:lpstr>
      <vt:lpstr>Okay, Newbies – Let’s Hear From You!</vt:lpstr>
      <vt:lpstr>PowerPoint Presentation</vt:lpstr>
      <vt:lpstr>Resources IL History &amp; Movement:</vt:lpstr>
      <vt:lpstr>For additional questions and / or on-going technical assistance, contact:</vt:lpstr>
      <vt:lpstr>&gt;&gt; Slide 25 IL-NET Attribution</vt:lpstr>
    </vt:vector>
  </TitlesOfParts>
  <Company>Tirr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 Support for SILC Chairpersons</dc:title>
  <dc:creator>eubanks</dc:creator>
  <cp:lastModifiedBy>McElwee, Paula</cp:lastModifiedBy>
  <cp:revision>31</cp:revision>
  <cp:lastPrinted>2018-03-01T19:49:08Z</cp:lastPrinted>
  <dcterms:created xsi:type="dcterms:W3CDTF">2011-01-05T14:17:40Z</dcterms:created>
  <dcterms:modified xsi:type="dcterms:W3CDTF">2024-01-08T19:46:31Z</dcterms:modified>
</cp:coreProperties>
</file>