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41" r:id="rId3"/>
    <p:sldId id="343" r:id="rId4"/>
    <p:sldId id="403" r:id="rId5"/>
    <p:sldId id="342" r:id="rId6"/>
    <p:sldId id="1130" r:id="rId7"/>
    <p:sldId id="1193" r:id="rId8"/>
    <p:sldId id="1196" r:id="rId9"/>
    <p:sldId id="352" r:id="rId10"/>
    <p:sldId id="346" r:id="rId11"/>
    <p:sldId id="1195" r:id="rId12"/>
    <p:sldId id="34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59" autoAdjust="0"/>
    <p:restoredTop sz="86345" autoAdjust="0"/>
  </p:normalViewPr>
  <p:slideViewPr>
    <p:cSldViewPr snapToGrid="0">
      <p:cViewPr varScale="1">
        <p:scale>
          <a:sx n="58" d="100"/>
          <a:sy n="58" d="100"/>
        </p:scale>
        <p:origin x="90" y="894"/>
      </p:cViewPr>
      <p:guideLst>
        <p:guide orient="horz" pos="2160"/>
        <p:guide pos="3840"/>
      </p:guideLst>
    </p:cSldViewPr>
  </p:slideViewPr>
  <p:outlineViewPr>
    <p:cViewPr>
      <p:scale>
        <a:sx n="33" d="100"/>
        <a:sy n="33" d="100"/>
      </p:scale>
      <p:origin x="0" y="-528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ABF418-22CF-5357-90D1-172409231A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6D06469-8388-28C3-0DA5-C961E45135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E888DD-D6F0-4E0E-9CA8-1DAEECEE73C2}" type="datetimeFigureOut">
              <a:rPr lang="en-US" smtClean="0"/>
              <a:t>6/10/2024</a:t>
            </a:fld>
            <a:endParaRPr lang="en-US"/>
          </a:p>
        </p:txBody>
      </p:sp>
      <p:sp>
        <p:nvSpPr>
          <p:cNvPr id="4" name="Footer Placeholder 3">
            <a:extLst>
              <a:ext uri="{FF2B5EF4-FFF2-40B4-BE49-F238E27FC236}">
                <a16:creationId xmlns:a16="http://schemas.microsoft.com/office/drawing/2014/main" id="{92188A58-D4C3-50ED-E29F-DD53AD0F7B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CCA00C-CB5F-E001-D07E-51D8452F1B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FE8522-7450-4CA2-B077-5AAFDDAB9B36}" type="slidenum">
              <a:rPr lang="en-US" smtClean="0"/>
              <a:t>‹#›</a:t>
            </a:fld>
            <a:endParaRPr lang="en-US"/>
          </a:p>
        </p:txBody>
      </p:sp>
    </p:spTree>
    <p:extLst>
      <p:ext uri="{BB962C8B-B14F-4D97-AF65-F5344CB8AC3E}">
        <p14:creationId xmlns:p14="http://schemas.microsoft.com/office/powerpoint/2010/main" val="1631691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25619-C25D-42B9-8FE2-9E6EF25C7181}" type="datetimeFigureOut">
              <a:rPr lang="en-US" smtClean="0"/>
              <a:t>6/10/2024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9B37C-9596-40B4-82C3-DD0C7A92A479}" type="slidenum">
              <a:rPr lang="en-US" smtClean="0"/>
              <a:t>‹#›</a:t>
            </a:fld>
            <a:endParaRPr lang="en-US"/>
          </a:p>
        </p:txBody>
      </p:sp>
    </p:spTree>
    <p:extLst>
      <p:ext uri="{BB962C8B-B14F-4D97-AF65-F5344CB8AC3E}">
        <p14:creationId xmlns:p14="http://schemas.microsoft.com/office/powerpoint/2010/main" val="41428534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7523-9342-43A9-A948-B53693434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2BF5D0-C933-44CB-B7C8-2E1D87B51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6B0D1E-4277-4217-9136-F25627C0093A}"/>
              </a:ext>
            </a:extLst>
          </p:cNvPr>
          <p:cNvSpPr>
            <a:spLocks noGrp="1"/>
          </p:cNvSpPr>
          <p:nvPr>
            <p:ph type="dt" sz="half" idx="10"/>
          </p:nvPr>
        </p:nvSpPr>
        <p:spPr/>
        <p:txBody>
          <a:bodyPr/>
          <a:lstStyle/>
          <a:p>
            <a:fld id="{12B281EB-A296-4AD9-8F45-E412E6E899A9}" type="datetime1">
              <a:rPr lang="en-US" smtClean="0"/>
              <a:t>6/10/2024</a:t>
            </a:fld>
            <a:endParaRPr lang="en-US"/>
          </a:p>
        </p:txBody>
      </p:sp>
      <p:sp>
        <p:nvSpPr>
          <p:cNvPr id="5" name="Footer Placeholder 4">
            <a:extLst>
              <a:ext uri="{FF2B5EF4-FFF2-40B4-BE49-F238E27FC236}">
                <a16:creationId xmlns:a16="http://schemas.microsoft.com/office/drawing/2014/main" id="{5993F398-27D3-40E7-872C-18ACD0C56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6FD33-0209-4444-84DD-3C5F2D85610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15258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C149-3349-4AE8-A723-84CC1CBF7A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1B166E-6D90-4736-BB5E-0790BC880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ACA14-7C67-4099-A0A7-85B57B02D3C1}"/>
              </a:ext>
            </a:extLst>
          </p:cNvPr>
          <p:cNvSpPr>
            <a:spLocks noGrp="1"/>
          </p:cNvSpPr>
          <p:nvPr>
            <p:ph type="dt" sz="half" idx="10"/>
          </p:nvPr>
        </p:nvSpPr>
        <p:spPr/>
        <p:txBody>
          <a:bodyPr/>
          <a:lstStyle/>
          <a:p>
            <a:fld id="{1565F6D6-2668-4971-A353-D83D400482E9}" type="datetime1">
              <a:rPr lang="en-US" smtClean="0"/>
              <a:t>6/10/2024</a:t>
            </a:fld>
            <a:endParaRPr lang="en-US"/>
          </a:p>
        </p:txBody>
      </p:sp>
      <p:sp>
        <p:nvSpPr>
          <p:cNvPr id="5" name="Footer Placeholder 4">
            <a:extLst>
              <a:ext uri="{FF2B5EF4-FFF2-40B4-BE49-F238E27FC236}">
                <a16:creationId xmlns:a16="http://schemas.microsoft.com/office/drawing/2014/main" id="{58AB5D2F-B636-4314-B812-9CF58250C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35927-17E2-4793-8C3F-F777ED3F0AE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52541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A894A-1CE7-4A4C-A6A3-1564AEB29F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7E4AC4-9ACC-4917-8C34-FE8E43980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FABB1-A4FE-4F93-8FFC-E570ED5BCAF3}"/>
              </a:ext>
            </a:extLst>
          </p:cNvPr>
          <p:cNvSpPr>
            <a:spLocks noGrp="1"/>
          </p:cNvSpPr>
          <p:nvPr>
            <p:ph type="dt" sz="half" idx="10"/>
          </p:nvPr>
        </p:nvSpPr>
        <p:spPr/>
        <p:txBody>
          <a:bodyPr/>
          <a:lstStyle/>
          <a:p>
            <a:fld id="{BA517145-7EFC-4E6E-AE9A-1392C509B542}" type="datetime1">
              <a:rPr lang="en-US" smtClean="0"/>
              <a:t>6/10/2024</a:t>
            </a:fld>
            <a:endParaRPr lang="en-US"/>
          </a:p>
        </p:txBody>
      </p:sp>
      <p:sp>
        <p:nvSpPr>
          <p:cNvPr id="5" name="Footer Placeholder 4">
            <a:extLst>
              <a:ext uri="{FF2B5EF4-FFF2-40B4-BE49-F238E27FC236}">
                <a16:creationId xmlns:a16="http://schemas.microsoft.com/office/drawing/2014/main" id="{FF4DDFAC-2EAA-4DF3-87A1-658FA3AB2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3638D-186D-4E57-AC33-57DC9F3DB92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414347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F127-007B-41F3-AA96-81548CA8C5A8}"/>
              </a:ext>
            </a:extLst>
          </p:cNvPr>
          <p:cNvSpPr>
            <a:spLocks noGrp="1"/>
          </p:cNvSpPr>
          <p:nvPr>
            <p:ph type="title"/>
          </p:nvPr>
        </p:nvSpPr>
        <p:spPr>
          <a:xfrm>
            <a:off x="838200" y="365126"/>
            <a:ext cx="10515600" cy="5787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07CAECD-5E11-4C8E-A120-C04556971F63}"/>
              </a:ext>
            </a:extLst>
          </p:cNvPr>
          <p:cNvSpPr>
            <a:spLocks noGrp="1"/>
          </p:cNvSpPr>
          <p:nvPr>
            <p:ph idx="1"/>
          </p:nvPr>
        </p:nvSpPr>
        <p:spPr>
          <a:xfrm>
            <a:off x="838200" y="943898"/>
            <a:ext cx="10515600" cy="52330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9961EE-F390-42E6-B341-AB6C5828E6D2}"/>
              </a:ext>
            </a:extLst>
          </p:cNvPr>
          <p:cNvSpPr>
            <a:spLocks noGrp="1"/>
          </p:cNvSpPr>
          <p:nvPr>
            <p:ph type="dt" sz="half" idx="10"/>
          </p:nvPr>
        </p:nvSpPr>
        <p:spPr/>
        <p:txBody>
          <a:bodyPr/>
          <a:lstStyle/>
          <a:p>
            <a:fld id="{FD6D5276-C44A-4145-B73C-C54FCEACF4B7}" type="datetime1">
              <a:rPr lang="en-US" smtClean="0"/>
              <a:t>6/10/2024</a:t>
            </a:fld>
            <a:endParaRPr lang="en-US"/>
          </a:p>
        </p:txBody>
      </p:sp>
      <p:sp>
        <p:nvSpPr>
          <p:cNvPr id="5" name="Footer Placeholder 4">
            <a:extLst>
              <a:ext uri="{FF2B5EF4-FFF2-40B4-BE49-F238E27FC236}">
                <a16:creationId xmlns:a16="http://schemas.microsoft.com/office/drawing/2014/main" id="{56DBF2A3-CB1A-4B4F-AAE0-BF9A5C68B4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ABA629-17ED-43AB-97D1-2279A68F3103}"/>
              </a:ext>
            </a:extLst>
          </p:cNvPr>
          <p:cNvSpPr>
            <a:spLocks noGrp="1"/>
          </p:cNvSpPr>
          <p:nvPr>
            <p:ph type="sldNum" sz="quarter" idx="12"/>
          </p:nvPr>
        </p:nvSpPr>
        <p:spPr/>
        <p:txBody>
          <a:bodyPr/>
          <a:lstStyle/>
          <a:p>
            <a:fld id="{5D16CCA7-A32B-44D2-BAC0-8216F98A92EE}" type="slidenum">
              <a:rPr lang="en-US" smtClean="0"/>
              <a:t>‹#›</a:t>
            </a:fld>
            <a:endParaRPr lang="en-US"/>
          </a:p>
        </p:txBody>
      </p:sp>
      <p:pic>
        <p:nvPicPr>
          <p:cNvPr id="7" name="Picture 6" descr="IL-NET Logo">
            <a:extLst>
              <a:ext uri="{FF2B5EF4-FFF2-40B4-BE49-F238E27FC236}">
                <a16:creationId xmlns:a16="http://schemas.microsoft.com/office/drawing/2014/main" id="{CE9ADF97-0DD0-3058-31CD-4E6F9D76851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520595" y="6405240"/>
            <a:ext cx="1150810" cy="382797"/>
          </a:xfrm>
          <a:prstGeom prst="rect">
            <a:avLst/>
          </a:prstGeom>
        </p:spPr>
      </p:pic>
    </p:spTree>
    <p:extLst>
      <p:ext uri="{BB962C8B-B14F-4D97-AF65-F5344CB8AC3E}">
        <p14:creationId xmlns:p14="http://schemas.microsoft.com/office/powerpoint/2010/main" val="24649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24B-20BD-4644-B5A5-6C23FEB327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37B24F-A8E3-46D1-9370-DC752FCE0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9D2A7-975C-404E-AE55-FF8680BC2FE9}"/>
              </a:ext>
            </a:extLst>
          </p:cNvPr>
          <p:cNvSpPr>
            <a:spLocks noGrp="1"/>
          </p:cNvSpPr>
          <p:nvPr>
            <p:ph type="dt" sz="half" idx="10"/>
          </p:nvPr>
        </p:nvSpPr>
        <p:spPr/>
        <p:txBody>
          <a:bodyPr/>
          <a:lstStyle/>
          <a:p>
            <a:fld id="{E96A4FBC-CB6F-4A1F-AA41-2F9AF9FBF2DA}" type="datetime1">
              <a:rPr lang="en-US" smtClean="0"/>
              <a:t>6/10/2024</a:t>
            </a:fld>
            <a:endParaRPr lang="en-US"/>
          </a:p>
        </p:txBody>
      </p:sp>
      <p:sp>
        <p:nvSpPr>
          <p:cNvPr id="5" name="Footer Placeholder 4">
            <a:extLst>
              <a:ext uri="{FF2B5EF4-FFF2-40B4-BE49-F238E27FC236}">
                <a16:creationId xmlns:a16="http://schemas.microsoft.com/office/drawing/2014/main" id="{DC2F4D11-8F8A-41DE-A2B0-953BA1893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FBF38-A432-43F4-891B-27FA91EA5A4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32023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1B54-EF7C-4A4E-8130-C3A1465EDD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D61EC-D1AB-42CC-B424-73CBB12CC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EC4E4-31ED-4ECE-8354-3074AEC25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F0CA0-EED2-4956-819C-0A7BE7122DA4}"/>
              </a:ext>
            </a:extLst>
          </p:cNvPr>
          <p:cNvSpPr>
            <a:spLocks noGrp="1"/>
          </p:cNvSpPr>
          <p:nvPr>
            <p:ph type="dt" sz="half" idx="10"/>
          </p:nvPr>
        </p:nvSpPr>
        <p:spPr/>
        <p:txBody>
          <a:bodyPr/>
          <a:lstStyle/>
          <a:p>
            <a:fld id="{42A0C5A1-A90C-4042-ABC5-9F31B447BD50}" type="datetime1">
              <a:rPr lang="en-US" smtClean="0"/>
              <a:t>6/10/2024</a:t>
            </a:fld>
            <a:endParaRPr lang="en-US"/>
          </a:p>
        </p:txBody>
      </p:sp>
      <p:sp>
        <p:nvSpPr>
          <p:cNvPr id="6" name="Footer Placeholder 5">
            <a:extLst>
              <a:ext uri="{FF2B5EF4-FFF2-40B4-BE49-F238E27FC236}">
                <a16:creationId xmlns:a16="http://schemas.microsoft.com/office/drawing/2014/main" id="{B901A714-8463-445B-A96F-AAB9C30C2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560D4E-5934-4B0A-B410-C99AB944337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93462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A1E2-A4A2-4745-B232-8AF1F69B0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2247-9F5B-4212-AD27-55D261312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FAF52-2C61-4787-9148-21CDA736D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60708-EC37-4AF3-979D-2050D1B74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2D467F-8BB6-437A-883F-32418D91B4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79F42C-89C4-4836-ADF1-B113A1B88970}"/>
              </a:ext>
            </a:extLst>
          </p:cNvPr>
          <p:cNvSpPr>
            <a:spLocks noGrp="1"/>
          </p:cNvSpPr>
          <p:nvPr>
            <p:ph type="dt" sz="half" idx="10"/>
          </p:nvPr>
        </p:nvSpPr>
        <p:spPr/>
        <p:txBody>
          <a:bodyPr/>
          <a:lstStyle/>
          <a:p>
            <a:fld id="{D51366E5-C2F9-46AD-AD8C-A578A81BEF94}" type="datetime1">
              <a:rPr lang="en-US" smtClean="0"/>
              <a:t>6/10/2024</a:t>
            </a:fld>
            <a:endParaRPr lang="en-US"/>
          </a:p>
        </p:txBody>
      </p:sp>
      <p:sp>
        <p:nvSpPr>
          <p:cNvPr id="8" name="Footer Placeholder 7">
            <a:extLst>
              <a:ext uri="{FF2B5EF4-FFF2-40B4-BE49-F238E27FC236}">
                <a16:creationId xmlns:a16="http://schemas.microsoft.com/office/drawing/2014/main" id="{F9508055-ECF7-48C1-86E4-BF5E831237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1ACE0F-1BC9-45C7-97EA-53593B2B619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48132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F75B-9AA2-441B-B48C-808024F883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22024-D439-4844-AC53-4E6D1E482052}"/>
              </a:ext>
            </a:extLst>
          </p:cNvPr>
          <p:cNvSpPr>
            <a:spLocks noGrp="1"/>
          </p:cNvSpPr>
          <p:nvPr>
            <p:ph type="dt" sz="half" idx="10"/>
          </p:nvPr>
        </p:nvSpPr>
        <p:spPr/>
        <p:txBody>
          <a:bodyPr/>
          <a:lstStyle/>
          <a:p>
            <a:fld id="{64D22382-F4A1-47B8-A911-72BC6AB81BFE}" type="datetime1">
              <a:rPr lang="en-US" smtClean="0"/>
              <a:t>6/10/2024</a:t>
            </a:fld>
            <a:endParaRPr lang="en-US"/>
          </a:p>
        </p:txBody>
      </p:sp>
      <p:sp>
        <p:nvSpPr>
          <p:cNvPr id="4" name="Footer Placeholder 3">
            <a:extLst>
              <a:ext uri="{FF2B5EF4-FFF2-40B4-BE49-F238E27FC236}">
                <a16:creationId xmlns:a16="http://schemas.microsoft.com/office/drawing/2014/main" id="{2B1F5A3D-ADFB-438C-AC82-B3064D136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3DC991-8D21-421B-98CB-07CD0163A1CA}"/>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4275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56E4F-9BDD-4648-AA8E-2CABDC75A9E7}"/>
              </a:ext>
            </a:extLst>
          </p:cNvPr>
          <p:cNvSpPr>
            <a:spLocks noGrp="1"/>
          </p:cNvSpPr>
          <p:nvPr>
            <p:ph type="dt" sz="half" idx="10"/>
          </p:nvPr>
        </p:nvSpPr>
        <p:spPr/>
        <p:txBody>
          <a:bodyPr/>
          <a:lstStyle/>
          <a:p>
            <a:fld id="{93468615-5E07-428A-BE03-568832D94EF2}" type="datetime1">
              <a:rPr lang="en-US" smtClean="0"/>
              <a:t>6/10/2024</a:t>
            </a:fld>
            <a:endParaRPr lang="en-US"/>
          </a:p>
        </p:txBody>
      </p:sp>
      <p:sp>
        <p:nvSpPr>
          <p:cNvPr id="3" name="Footer Placeholder 2">
            <a:extLst>
              <a:ext uri="{FF2B5EF4-FFF2-40B4-BE49-F238E27FC236}">
                <a16:creationId xmlns:a16="http://schemas.microsoft.com/office/drawing/2014/main" id="{3E3FE504-7CBB-413D-B4E0-864064F45A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DAB821-632E-4921-AADF-F1C3A1ADDED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9550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BAF1-F969-43DC-8EFC-A5472E7EB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F12AF-AD25-4B7C-93F2-66522645C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669CA-65E6-4C73-A245-FAB6A224A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D93DC4-D3A8-4CA6-93EE-F624263087B9}"/>
              </a:ext>
            </a:extLst>
          </p:cNvPr>
          <p:cNvSpPr>
            <a:spLocks noGrp="1"/>
          </p:cNvSpPr>
          <p:nvPr>
            <p:ph type="dt" sz="half" idx="10"/>
          </p:nvPr>
        </p:nvSpPr>
        <p:spPr/>
        <p:txBody>
          <a:bodyPr/>
          <a:lstStyle/>
          <a:p>
            <a:fld id="{B9D01DB0-7699-4A94-ADFC-527A2C0E4CDC}" type="datetime1">
              <a:rPr lang="en-US" smtClean="0"/>
              <a:t>6/10/2024</a:t>
            </a:fld>
            <a:endParaRPr lang="en-US"/>
          </a:p>
        </p:txBody>
      </p:sp>
      <p:sp>
        <p:nvSpPr>
          <p:cNvPr id="6" name="Footer Placeholder 5">
            <a:extLst>
              <a:ext uri="{FF2B5EF4-FFF2-40B4-BE49-F238E27FC236}">
                <a16:creationId xmlns:a16="http://schemas.microsoft.com/office/drawing/2014/main" id="{22060D8F-3787-4FD0-B34E-0B59FA77B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F2300-2D84-4958-B823-76BEAE0B1EF9}"/>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0963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C50B-B675-4112-AA53-D1C3B056B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F27E13-A220-4EBD-9838-C6E52A561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2F3D19-DFA3-428F-90A5-94A22B6E6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3EE81-D119-4FAE-9B8B-637252568E8C}"/>
              </a:ext>
            </a:extLst>
          </p:cNvPr>
          <p:cNvSpPr>
            <a:spLocks noGrp="1"/>
          </p:cNvSpPr>
          <p:nvPr>
            <p:ph type="dt" sz="half" idx="10"/>
          </p:nvPr>
        </p:nvSpPr>
        <p:spPr/>
        <p:txBody>
          <a:bodyPr/>
          <a:lstStyle/>
          <a:p>
            <a:fld id="{CCAC594C-3799-4A94-B0D9-25FCADD200FC}" type="datetime1">
              <a:rPr lang="en-US" smtClean="0"/>
              <a:t>6/10/2024</a:t>
            </a:fld>
            <a:endParaRPr lang="en-US"/>
          </a:p>
        </p:txBody>
      </p:sp>
      <p:sp>
        <p:nvSpPr>
          <p:cNvPr id="6" name="Footer Placeholder 5">
            <a:extLst>
              <a:ext uri="{FF2B5EF4-FFF2-40B4-BE49-F238E27FC236}">
                <a16:creationId xmlns:a16="http://schemas.microsoft.com/office/drawing/2014/main" id="{B76351B8-118A-4D0C-8873-29AB12E96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809B2-3E47-4631-AE58-F4018017D2A2}"/>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73321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8AE26-4A61-4BE6-929F-047C51043921}"/>
              </a:ext>
            </a:extLst>
          </p:cNvPr>
          <p:cNvSpPr>
            <a:spLocks noGrp="1"/>
          </p:cNvSpPr>
          <p:nvPr>
            <p:ph type="title"/>
          </p:nvPr>
        </p:nvSpPr>
        <p:spPr>
          <a:xfrm>
            <a:off x="838200" y="365126"/>
            <a:ext cx="10515600" cy="68201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D0B60F9-8919-4D50-935A-BE4CC620C775}"/>
              </a:ext>
            </a:extLst>
          </p:cNvPr>
          <p:cNvSpPr>
            <a:spLocks noGrp="1"/>
          </p:cNvSpPr>
          <p:nvPr>
            <p:ph type="body" idx="1"/>
          </p:nvPr>
        </p:nvSpPr>
        <p:spPr>
          <a:xfrm>
            <a:off x="838200" y="1047136"/>
            <a:ext cx="10515600" cy="5129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3D35200-416B-4857-AD93-C671F21BE6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45385-CF2A-49DA-89A7-520C0EB7C0F7}" type="datetime1">
              <a:rPr lang="en-US" smtClean="0"/>
              <a:t>6/10/2024</a:t>
            </a:fld>
            <a:endParaRPr lang="en-US"/>
          </a:p>
        </p:txBody>
      </p:sp>
      <p:sp>
        <p:nvSpPr>
          <p:cNvPr id="5" name="Footer Placeholder 4">
            <a:extLst>
              <a:ext uri="{FF2B5EF4-FFF2-40B4-BE49-F238E27FC236}">
                <a16:creationId xmlns:a16="http://schemas.microsoft.com/office/drawing/2014/main" id="{8C0C9A54-350E-47FA-9B2C-F9C766348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1259BE-6637-4210-B761-34DD1BD86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6CCA7-A32B-44D2-BAC0-8216F98A92EE}" type="slidenum">
              <a:rPr lang="en-US" smtClean="0"/>
              <a:t>‹#›</a:t>
            </a:fld>
            <a:endParaRPr lang="en-US"/>
          </a:p>
        </p:txBody>
      </p:sp>
    </p:spTree>
    <p:extLst>
      <p:ext uri="{BB962C8B-B14F-4D97-AF65-F5344CB8AC3E}">
        <p14:creationId xmlns:p14="http://schemas.microsoft.com/office/powerpoint/2010/main" val="29842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lru.org/training/executive-director-technical-assistance-peer-discussion" TargetMode="External"/><Relationship Id="rId2" Type="http://schemas.openxmlformats.org/officeDocument/2006/relationships/hyperlink" Target="https://uthtmc.az1.qualtrics.com/jfe/form/SV_doQU6Y2RokG5zoO"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title" idx="4294967295"/>
          </p:nvPr>
        </p:nvSpPr>
        <p:spPr>
          <a:xfrm>
            <a:off x="361950" y="514350"/>
            <a:ext cx="11391900" cy="5610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IL-NET National Training and Technical Assistance Center for Independent Living</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4" name="Picture 3" descr="IL-NET Logo"/>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467356" y="1283098"/>
            <a:ext cx="7257288" cy="2414016"/>
          </a:xfrm>
          <a:prstGeom prst="rect">
            <a:avLst/>
          </a:prstGeom>
        </p:spPr>
      </p:pic>
      <p:sp>
        <p:nvSpPr>
          <p:cNvPr id="2" name="Footer Placeholder 1">
            <a:extLst>
              <a:ext uri="{FF2B5EF4-FFF2-40B4-BE49-F238E27FC236}">
                <a16:creationId xmlns:a16="http://schemas.microsoft.com/office/drawing/2014/main" id="{7EC82523-C72D-408F-5057-F8331C21CF8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CE8CF1-470A-9563-187A-EA989730DFF6}"/>
              </a:ext>
            </a:extLst>
          </p:cNvPr>
          <p:cNvSpPr>
            <a:spLocks noGrp="1"/>
          </p:cNvSpPr>
          <p:nvPr>
            <p:ph type="sldNum" sz="quarter" idx="12"/>
          </p:nvPr>
        </p:nvSpPr>
        <p:spPr/>
        <p:txBody>
          <a:bodyPr/>
          <a:lstStyle/>
          <a:p>
            <a:fld id="{5D16CCA7-A32B-44D2-BAC0-8216F98A92EE}" type="slidenum">
              <a:rPr lang="en-US" smtClean="0"/>
              <a:t>1</a:t>
            </a:fld>
            <a:endParaRPr lang="en-US"/>
          </a:p>
        </p:txBody>
      </p:sp>
    </p:spTree>
    <p:extLst>
      <p:ext uri="{BB962C8B-B14F-4D97-AF65-F5344CB8AC3E}">
        <p14:creationId xmlns:p14="http://schemas.microsoft.com/office/powerpoint/2010/main" val="296204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Contact Information</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nSpc>
                <a:spcPct val="100000"/>
              </a:lnSpc>
              <a:spcBef>
                <a:spcPts val="0"/>
              </a:spcBef>
              <a:spcAft>
                <a:spcPts val="2400"/>
              </a:spcAft>
              <a:buNone/>
            </a:pPr>
            <a:r>
              <a:rPr lang="en-US" sz="2400" dirty="0">
                <a:latin typeface="Arial" panose="020B0604020202020204" pitchFamily="34" charset="0"/>
                <a:cs typeface="Arial" panose="020B0604020202020204" pitchFamily="34" charset="0"/>
              </a:rPr>
              <a:t>Paula McElwee, Director of Technical Assistance at IL-NET Training &amp;Technical Assistance Center for Independent Living at ILRU: </a:t>
            </a:r>
            <a:r>
              <a:rPr lang="en-US" sz="2400" dirty="0">
                <a:latin typeface="Arial" panose="020B0604020202020204" pitchFamily="34" charset="0"/>
                <a:cs typeface="Arial" panose="020B0604020202020204" pitchFamily="34" charset="0"/>
                <a:hlinkClick r:id="rId2"/>
              </a:rPr>
              <a:t>paulamcelwee.ilru@gmail.com</a:t>
            </a:r>
            <a:endParaRPr lang="en-US" sz="2400" dirty="0">
              <a:latin typeface="Arial" panose="020B060402020202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F34154-21BB-C740-8CB7-615FA8FF7E8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315787-31C9-AB67-186B-56B45B0E58AC}"/>
              </a:ext>
            </a:extLst>
          </p:cNvPr>
          <p:cNvSpPr>
            <a:spLocks noGrp="1"/>
          </p:cNvSpPr>
          <p:nvPr>
            <p:ph type="sldNum" sz="quarter" idx="12"/>
          </p:nvPr>
        </p:nvSpPr>
        <p:spPr/>
        <p:txBody>
          <a:bodyPr/>
          <a:lstStyle/>
          <a:p>
            <a:fld id="{5D16CCA7-A32B-44D2-BAC0-8216F98A92EE}" type="slidenum">
              <a:rPr lang="en-US" smtClean="0"/>
              <a:t>10</a:t>
            </a:fld>
            <a:endParaRPr lang="en-US"/>
          </a:p>
        </p:txBody>
      </p:sp>
    </p:spTree>
    <p:extLst>
      <p:ext uri="{BB962C8B-B14F-4D97-AF65-F5344CB8AC3E}">
        <p14:creationId xmlns:p14="http://schemas.microsoft.com/office/powerpoint/2010/main" val="1871298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4191A5-0BB5-8E99-8469-E636CC00BB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BDA36A-61BC-0C28-4E02-05C047AAA037}"/>
              </a:ext>
            </a:extLst>
          </p:cNvPr>
          <p:cNvSpPr>
            <a:spLocks noGrp="1"/>
          </p:cNvSpPr>
          <p:nvPr>
            <p:ph type="title"/>
          </p:nvPr>
        </p:nvSpPr>
        <p:spPr/>
        <p:txBody>
          <a:bodyPr>
            <a:normAutofit fontScale="90000"/>
          </a:bodyPr>
          <a:lstStyle/>
          <a:p>
            <a:r>
              <a:rPr lang="en-US" sz="2700" b="1" dirty="0">
                <a:solidFill>
                  <a:srgbClr val="002060"/>
                </a:solidFill>
              </a:rPr>
              <a:t>Evaluation Survey</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23F71F1-06B1-A517-9C40-2C70DFAED40D}"/>
              </a:ext>
            </a:extLst>
          </p:cNvPr>
          <p:cNvSpPr>
            <a:spLocks noGrp="1"/>
          </p:cNvSpPr>
          <p:nvPr>
            <p:ph idx="1"/>
          </p:nvPr>
        </p:nvSpPr>
        <p:spPr/>
        <p:txBody>
          <a:bodyPr>
            <a:normAutofit/>
          </a:bodyPr>
          <a:lstStyle/>
          <a:p>
            <a:pPr marL="0" marR="0">
              <a:lnSpc>
                <a:spcPct val="107000"/>
              </a:lnSpc>
              <a:spcBef>
                <a:spcPts val="1200"/>
              </a:spcBef>
              <a:spcAft>
                <a:spcPts val="0"/>
              </a:spcAft>
            </a:pPr>
            <a:r>
              <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Executive Directors Call:</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Thank you for joining us today!  Please complete the brief survey at the following link: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https://uthtmc.az1.qualtrics.com/jfe/form/SV_doQU6Y2RokG5zoO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 view today’s presentation and previously recorded Executive Directors presentations, please visit the following link: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https://www.ilru.org/training/executive-director-technical-assistance-peer-discussion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p>
          <a:p>
            <a:pPr marL="0" indent="0">
              <a:buNone/>
            </a:pPr>
            <a:endParaRPr lang="en-US" sz="2200" dirty="0"/>
          </a:p>
        </p:txBody>
      </p:sp>
      <p:sp>
        <p:nvSpPr>
          <p:cNvPr id="10" name="Subtitle 2">
            <a:extLst>
              <a:ext uri="{FF2B5EF4-FFF2-40B4-BE49-F238E27FC236}">
                <a16:creationId xmlns:a16="http://schemas.microsoft.com/office/drawing/2014/main" id="{1767FBAA-BDAE-7D73-7FAC-247BF5966DC2}"/>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6940CD3-781E-F569-F4E1-0B97EBD23A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A1BD63B-3530-6BAE-9B32-46C44C084242}"/>
              </a:ext>
            </a:extLst>
          </p:cNvPr>
          <p:cNvSpPr>
            <a:spLocks noGrp="1"/>
          </p:cNvSpPr>
          <p:nvPr>
            <p:ph type="sldNum" sz="quarter" idx="12"/>
          </p:nvPr>
        </p:nvSpPr>
        <p:spPr/>
        <p:txBody>
          <a:bodyPr/>
          <a:lstStyle/>
          <a:p>
            <a:fld id="{5D16CCA7-A32B-44D2-BAC0-8216F98A92EE}" type="slidenum">
              <a:rPr lang="en-US" smtClean="0"/>
              <a:t>11</a:t>
            </a:fld>
            <a:endParaRPr lang="en-US"/>
          </a:p>
        </p:txBody>
      </p:sp>
      <p:pic>
        <p:nvPicPr>
          <p:cNvPr id="8" name="Picture 7">
            <a:extLst>
              <a:ext uri="{FF2B5EF4-FFF2-40B4-BE49-F238E27FC236}">
                <a16:creationId xmlns:a16="http://schemas.microsoft.com/office/drawing/2014/main" id="{D144690D-6E33-AFA0-988E-45EFE571B4D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72025" y="3195292"/>
            <a:ext cx="2381250" cy="2381250"/>
          </a:xfrm>
          <a:prstGeom prst="rect">
            <a:avLst/>
          </a:prstGeom>
          <a:noFill/>
          <a:ln>
            <a:noFill/>
          </a:ln>
        </p:spPr>
      </p:pic>
    </p:spTree>
    <p:extLst>
      <p:ext uri="{BB962C8B-B14F-4D97-AF65-F5344CB8AC3E}">
        <p14:creationId xmlns:p14="http://schemas.microsoft.com/office/powerpoint/2010/main" val="34854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IL-NET Attribution</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nSpc>
                <a:spcPct val="100000"/>
              </a:lnSpc>
              <a:spcBef>
                <a:spcPts val="0"/>
              </a:spcBef>
              <a:spcAft>
                <a:spcPts val="2400"/>
              </a:spcAft>
              <a:buNone/>
            </a:pPr>
            <a:r>
              <a:rPr lang="en-US" sz="2400" b="0" dirty="0">
                <a:latin typeface="Arial" panose="020B0604020202020204" pitchFamily="34" charset="0"/>
                <a:cs typeface="Arial" panose="020B0604020202020204" pitchFamily="34" charset="0"/>
              </a:rPr>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5435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F517823-5CF1-2C6E-1EE5-45A1ABE9B2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38020C-A639-6F39-749C-E0DA6EA20610}"/>
              </a:ext>
            </a:extLst>
          </p:cNvPr>
          <p:cNvSpPr>
            <a:spLocks noGrp="1"/>
          </p:cNvSpPr>
          <p:nvPr>
            <p:ph type="sldNum" sz="quarter" idx="12"/>
          </p:nvPr>
        </p:nvSpPr>
        <p:spPr/>
        <p:txBody>
          <a:bodyPr/>
          <a:lstStyle/>
          <a:p>
            <a:fld id="{5D16CCA7-A32B-44D2-BAC0-8216F98A92EE}" type="slidenum">
              <a:rPr lang="en-US" smtClean="0"/>
              <a:t>12</a:t>
            </a:fld>
            <a:endParaRPr lang="en-US"/>
          </a:p>
        </p:txBody>
      </p:sp>
    </p:spTree>
    <p:extLst>
      <p:ext uri="{BB962C8B-B14F-4D97-AF65-F5344CB8AC3E}">
        <p14:creationId xmlns:p14="http://schemas.microsoft.com/office/powerpoint/2010/main" val="302419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B35E190-59CA-4566-91FE-4C0893FED408}"/>
              </a:ext>
            </a:extLst>
          </p:cNvPr>
          <p:cNvSpPr>
            <a:spLocks noGrp="1"/>
          </p:cNvSpPr>
          <p:nvPr>
            <p:ph type="title" idx="4294967295"/>
          </p:nvPr>
        </p:nvSpPr>
        <p:spPr>
          <a:xfrm>
            <a:off x="838200" y="944563"/>
            <a:ext cx="10515600" cy="5232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endParaRPr kumimoji="0" lang="en-US" sz="40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lang="en-US" sz="5400" b="1" dirty="0">
                <a:solidFill>
                  <a:schemeClr val="accent1">
                    <a:lumMod val="50000"/>
                  </a:schemeClr>
                </a:solidFill>
                <a:ea typeface="+mn-ea"/>
              </a:rPr>
              <a:t>How Do IL Networks Get Along? Or not?</a:t>
            </a:r>
            <a:endParaRPr kumimoji="0" lang="en-US"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June 10, 2024</a:t>
            </a: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Executive Director Peer Call</a:t>
            </a: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A5DB725-21C2-024E-D868-6CE80AEB16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AC1A11-6A54-2AA5-2636-4275B5E16B4A}"/>
              </a:ext>
            </a:extLst>
          </p:cNvPr>
          <p:cNvSpPr>
            <a:spLocks noGrp="1"/>
          </p:cNvSpPr>
          <p:nvPr>
            <p:ph type="sldNum" sz="quarter" idx="12"/>
          </p:nvPr>
        </p:nvSpPr>
        <p:spPr/>
        <p:txBody>
          <a:bodyPr/>
          <a:lstStyle/>
          <a:p>
            <a:fld id="{5D16CCA7-A32B-44D2-BAC0-8216F98A92EE}" type="slidenum">
              <a:rPr lang="en-US" smtClean="0"/>
              <a:t>2</a:t>
            </a:fld>
            <a:endParaRPr lang="en-US"/>
          </a:p>
        </p:txBody>
      </p:sp>
    </p:spTree>
    <p:extLst>
      <p:ext uri="{BB962C8B-B14F-4D97-AF65-F5344CB8AC3E}">
        <p14:creationId xmlns:p14="http://schemas.microsoft.com/office/powerpoint/2010/main" val="411464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3100" b="1" dirty="0">
                <a:solidFill>
                  <a:srgbClr val="002060"/>
                </a:solidFill>
              </a:rPr>
              <a:t>Facilitator</a:t>
            </a:r>
            <a:r>
              <a:rPr lang="en-US" sz="2700" b="1" dirty="0">
                <a:solidFill>
                  <a:srgbClr val="002060"/>
                </a:solidFill>
              </a:rPr>
              <a:t>:</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228600" marR="0" lvl="0" indent="-2286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Paula McElwee, Director of Technical Assistance, IL-Net</a:t>
            </a:r>
            <a:r>
              <a:rPr lang="en-US" sz="2000" b="0" dirty="0"/>
              <a:t> paulamcelwee.ilru@gmail.com</a:t>
            </a: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5"/>
            <a:ext cx="5505450" cy="380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BF6C102-5B68-8FF1-61D9-8EC06345BF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B3BFFB-ED9A-BF95-14BE-10D3A7C08702}"/>
              </a:ext>
            </a:extLst>
          </p:cNvPr>
          <p:cNvSpPr>
            <a:spLocks noGrp="1"/>
          </p:cNvSpPr>
          <p:nvPr>
            <p:ph type="sldNum" sz="quarter" idx="12"/>
          </p:nvPr>
        </p:nvSpPr>
        <p:spPr/>
        <p:txBody>
          <a:bodyPr/>
          <a:lstStyle/>
          <a:p>
            <a:fld id="{5D16CCA7-A32B-44D2-BAC0-8216F98A92EE}" type="slidenum">
              <a:rPr lang="en-US" smtClean="0"/>
              <a:t>3</a:t>
            </a:fld>
            <a:endParaRPr lang="en-US"/>
          </a:p>
        </p:txBody>
      </p:sp>
    </p:spTree>
    <p:extLst>
      <p:ext uri="{BB962C8B-B14F-4D97-AF65-F5344CB8AC3E}">
        <p14:creationId xmlns:p14="http://schemas.microsoft.com/office/powerpoint/2010/main" val="206149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22200-7E40-25EB-D237-1DACE0F187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441B01-CE40-5519-1C1C-F67C66178089}"/>
              </a:ext>
            </a:extLst>
          </p:cNvPr>
          <p:cNvSpPr>
            <a:spLocks noGrp="1"/>
          </p:cNvSpPr>
          <p:nvPr>
            <p:ph type="title"/>
          </p:nvPr>
        </p:nvSpPr>
        <p:spPr/>
        <p:txBody>
          <a:bodyPr>
            <a:normAutofit fontScale="90000"/>
          </a:bodyPr>
          <a:lstStyle/>
          <a:p>
            <a:r>
              <a:rPr lang="en-US" sz="2700" b="1" dirty="0">
                <a:solidFill>
                  <a:srgbClr val="002060"/>
                </a:solidFill>
              </a:rPr>
              <a:t>IL-NET Partners</a:t>
            </a:r>
            <a:br>
              <a:rPr lang="en-US" sz="2400" dirty="0"/>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61CB36C-6703-FA60-EA7E-DD5D402C8BEA}"/>
              </a:ext>
            </a:extLst>
          </p:cNvPr>
          <p:cNvSpPr>
            <a:spLocks noGrp="1"/>
          </p:cNvSpPr>
          <p:nvPr>
            <p:ph idx="1"/>
          </p:nvPr>
        </p:nvSpPr>
        <p:spPr/>
        <p:txBody>
          <a:bodyPr>
            <a:normAutofit fontScale="92500" lnSpcReduction="10000"/>
          </a:bodyPr>
          <a:lstStyle/>
          <a:p>
            <a:pPr marL="0" indent="0">
              <a:lnSpc>
                <a:spcPct val="100000"/>
              </a:lnSpc>
              <a:spcBef>
                <a:spcPts val="0"/>
              </a:spcBef>
              <a:spcAft>
                <a:spcPts val="2400"/>
              </a:spcAft>
              <a:buNone/>
            </a:pPr>
            <a:r>
              <a:rPr lang="en-US" sz="2400" b="0" dirty="0">
                <a:latin typeface="Arial" panose="020B0604020202020204" pitchFamily="34" charset="0"/>
                <a:cs typeface="Arial" panose="020B0604020202020204" pitchFamily="34" charset="0"/>
              </a:rPr>
              <a:t>Today’s presentation is brought to you by the Administration for Community Living at the US Department of Health and Human Services in conjunction with the IL-NET. The IL-NET is operated by </a:t>
            </a:r>
            <a:r>
              <a:rPr lang="en-US" sz="2400" b="0" dirty="0" err="1">
                <a:latin typeface="Arial" panose="020B0604020202020204" pitchFamily="34" charset="0"/>
                <a:cs typeface="Arial" panose="020B0604020202020204" pitchFamily="34" charset="0"/>
              </a:rPr>
              <a:t>ILRU</a:t>
            </a:r>
            <a:r>
              <a:rPr lang="en-US" sz="2400" b="0" dirty="0">
                <a:latin typeface="Arial" panose="020B0604020202020204" pitchFamily="34" charset="0"/>
                <a:cs typeface="Arial" panose="020B0604020202020204" pitchFamily="34" charset="0"/>
              </a:rPr>
              <a:t> and collaborates with NCIL, APRIL, the University of Montana, and </a:t>
            </a:r>
            <a:r>
              <a:rPr lang="en-US" sz="2400" b="0" dirty="0" err="1">
                <a:latin typeface="Arial" panose="020B0604020202020204" pitchFamily="34" charset="0"/>
                <a:cs typeface="Arial" panose="020B0604020202020204" pitchFamily="34" charset="0"/>
              </a:rPr>
              <a:t>and</a:t>
            </a:r>
            <a:r>
              <a:rPr lang="en-US" sz="2400" b="0" dirty="0">
                <a:latin typeface="Arial" panose="020B0604020202020204" pitchFamily="34" charset="0"/>
                <a:cs typeface="Arial" panose="020B0604020202020204" pitchFamily="34" charset="0"/>
              </a:rPr>
              <a:t> a consultant network of subject-matter experts. The IL-NET </a:t>
            </a:r>
            <a:r>
              <a:rPr lang="en-US" sz="2400" b="0" dirty="0" err="1">
                <a:latin typeface="Arial" panose="020B0604020202020204" pitchFamily="34" charset="0"/>
                <a:cs typeface="Arial" panose="020B0604020202020204" pitchFamily="34" charset="0"/>
              </a:rPr>
              <a:t>T&amp;TA</a:t>
            </a:r>
            <a:r>
              <a:rPr lang="en-US" sz="2400" b="0" dirty="0">
                <a:latin typeface="Arial" panose="020B0604020202020204" pitchFamily="34" charset="0"/>
                <a:cs typeface="Arial" panose="020B0604020202020204" pitchFamily="34" charset="0"/>
              </a:rPr>
              <a:t> Center provides training and technical assistance to centers for independent living, statewide independent living councils, and designated state entities.</a:t>
            </a:r>
          </a:p>
          <a:p>
            <a:pPr marL="0" indent="0">
              <a:lnSpc>
                <a:spcPct val="100000"/>
              </a:lnSpc>
              <a:spcBef>
                <a:spcPts val="0"/>
              </a:spcBef>
              <a:spcAft>
                <a:spcPts val="2400"/>
              </a:spcAft>
              <a:buNone/>
            </a:pPr>
            <a:endParaRPr lang="en-US" sz="240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endParaRPr lang="en-US" sz="240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endParaRPr lang="en-US" sz="2000" b="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r>
              <a:rPr lang="en-US" sz="2000" b="0" dirty="0">
                <a:latin typeface="Arial" panose="020B0604020202020204" pitchFamily="34" charset="0"/>
                <a:cs typeface="Arial" panose="020B0604020202020204" pitchFamily="34" charset="0"/>
              </a:rPr>
              <a:t>Image Descriptions: Logos of Independent Living Research Utilization, Association of Programs for Rural Independent Living, National Council on Independent Living, and University of Montana.</a:t>
            </a:r>
          </a:p>
        </p:txBody>
      </p:sp>
      <p:sp>
        <p:nvSpPr>
          <p:cNvPr id="10" name="Subtitle 2">
            <a:extLst>
              <a:ext uri="{FF2B5EF4-FFF2-40B4-BE49-F238E27FC236}">
                <a16:creationId xmlns:a16="http://schemas.microsoft.com/office/drawing/2014/main" id="{69AF635F-F8B7-EFF9-6190-55A00F42AAD1}"/>
              </a:ext>
              <a:ext uri="{C183D7F6-B498-43B3-948B-1728B52AA6E4}">
                <adec:decorative xmlns:adec="http://schemas.microsoft.com/office/drawing/2017/decorative" val="1"/>
              </a:ext>
            </a:extLst>
          </p:cNvPr>
          <p:cNvSpPr txBox="1">
            <a:spLocks/>
          </p:cNvSpPr>
          <p:nvPr/>
        </p:nvSpPr>
        <p:spPr>
          <a:xfrm>
            <a:off x="6267451" y="1133475"/>
            <a:ext cx="5505450" cy="380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pic>
        <p:nvPicPr>
          <p:cNvPr id="8" name="Picture 7" descr="Logo: ILRU (Independent Living Research Utilization – www.ilru.org). Graphic features blue swoosh. ">
            <a:extLst>
              <a:ext uri="{FF2B5EF4-FFF2-40B4-BE49-F238E27FC236}">
                <a16:creationId xmlns:a16="http://schemas.microsoft.com/office/drawing/2014/main" id="{72763C10-C5CB-E883-50AB-CE54B45AD97A}"/>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783" r="8648"/>
          <a:stretch/>
        </p:blipFill>
        <p:spPr>
          <a:xfrm>
            <a:off x="1293068" y="3875880"/>
            <a:ext cx="1942908" cy="1200136"/>
          </a:xfrm>
          <a:prstGeom prst="rect">
            <a:avLst/>
          </a:prstGeom>
        </p:spPr>
      </p:pic>
      <p:pic>
        <p:nvPicPr>
          <p:cNvPr id="9" name="Picture 8" descr="Logo: APRIL (Association of Programs for Rural Independent Living). Graphic features blue star. ">
            <a:extLst>
              <a:ext uri="{FF2B5EF4-FFF2-40B4-BE49-F238E27FC236}">
                <a16:creationId xmlns:a16="http://schemas.microsoft.com/office/drawing/2014/main" id="{127952E8-76C9-9729-882F-91E9190211A9}"/>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026" t="2632" r="5230" b="11013"/>
          <a:stretch/>
        </p:blipFill>
        <p:spPr>
          <a:xfrm>
            <a:off x="3690843" y="3892659"/>
            <a:ext cx="2157507" cy="996637"/>
          </a:xfrm>
          <a:prstGeom prst="rect">
            <a:avLst/>
          </a:prstGeom>
        </p:spPr>
      </p:pic>
      <p:pic>
        <p:nvPicPr>
          <p:cNvPr id="11" name="Picture 10" descr="Logo: NCIL (National Council on Independent Living). Graphic features periwinkle crescent shape. ">
            <a:extLst>
              <a:ext uri="{FF2B5EF4-FFF2-40B4-BE49-F238E27FC236}">
                <a16:creationId xmlns:a16="http://schemas.microsoft.com/office/drawing/2014/main" id="{1E17D3E1-3C38-5910-150C-447974EF81CA}"/>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10045" t="6314" r="14165" b="11146"/>
          <a:stretch/>
        </p:blipFill>
        <p:spPr>
          <a:xfrm>
            <a:off x="6335553" y="3875880"/>
            <a:ext cx="1460179" cy="1174492"/>
          </a:xfrm>
          <a:prstGeom prst="rect">
            <a:avLst/>
          </a:prstGeom>
        </p:spPr>
      </p:pic>
      <p:pic>
        <p:nvPicPr>
          <p:cNvPr id="12" name="Picture 11" descr="Logo: University of Montana. Graphic features a mountain with two peaks. ">
            <a:extLst>
              <a:ext uri="{FF2B5EF4-FFF2-40B4-BE49-F238E27FC236}">
                <a16:creationId xmlns:a16="http://schemas.microsoft.com/office/drawing/2014/main" id="{1A2258A1-3457-BEE3-111F-BF14EC0EC4F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214833" y="4136507"/>
            <a:ext cx="3034255" cy="601794"/>
          </a:xfrm>
          <a:prstGeom prst="rect">
            <a:avLst/>
          </a:prstGeom>
        </p:spPr>
      </p:pic>
      <p:sp>
        <p:nvSpPr>
          <p:cNvPr id="4" name="Footer Placeholder 3">
            <a:extLst>
              <a:ext uri="{FF2B5EF4-FFF2-40B4-BE49-F238E27FC236}">
                <a16:creationId xmlns:a16="http://schemas.microsoft.com/office/drawing/2014/main" id="{9EB94161-A666-90DD-D3E5-559064ACA7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CF95F5-0E44-576D-DCAC-27B3787EF68B}"/>
              </a:ext>
            </a:extLst>
          </p:cNvPr>
          <p:cNvSpPr>
            <a:spLocks noGrp="1"/>
          </p:cNvSpPr>
          <p:nvPr>
            <p:ph type="sldNum" sz="quarter" idx="12"/>
          </p:nvPr>
        </p:nvSpPr>
        <p:spPr/>
        <p:txBody>
          <a:bodyPr/>
          <a:lstStyle/>
          <a:p>
            <a:fld id="{5D16CCA7-A32B-44D2-BAC0-8216F98A92EE}" type="slidenum">
              <a:rPr lang="en-US" smtClean="0"/>
              <a:t>4</a:t>
            </a:fld>
            <a:endParaRPr lang="en-US"/>
          </a:p>
        </p:txBody>
      </p:sp>
    </p:spTree>
    <p:extLst>
      <p:ext uri="{BB962C8B-B14F-4D97-AF65-F5344CB8AC3E}">
        <p14:creationId xmlns:p14="http://schemas.microsoft.com/office/powerpoint/2010/main" val="238382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What You Will Discuss Today</a:t>
            </a:r>
            <a:br>
              <a:rPr lang="en-US" sz="2400"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r>
              <a:rPr lang="en-US" sz="2400" b="0" dirty="0"/>
              <a:t>How CILs get along with each other (or don’t)</a:t>
            </a:r>
          </a:p>
          <a:p>
            <a:r>
              <a:rPr lang="en-US" sz="2400" b="0" dirty="0"/>
              <a:t>How the network cooperates across your state (or doesn’t)</a:t>
            </a:r>
          </a:p>
          <a:p>
            <a:r>
              <a:rPr lang="en-US" sz="2400" b="0" dirty="0"/>
              <a:t>How we can work together nationally to make IL stronger</a:t>
            </a: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CE264A4-9855-554E-F9CC-CCBF5132BDD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CB4A61-A7C2-94C6-679A-A6943FCCEFAB}"/>
              </a:ext>
            </a:extLst>
          </p:cNvPr>
          <p:cNvSpPr>
            <a:spLocks noGrp="1"/>
          </p:cNvSpPr>
          <p:nvPr>
            <p:ph type="sldNum" sz="quarter" idx="12"/>
          </p:nvPr>
        </p:nvSpPr>
        <p:spPr/>
        <p:txBody>
          <a:bodyPr/>
          <a:lstStyle/>
          <a:p>
            <a:fld id="{5D16CCA7-A32B-44D2-BAC0-8216F98A92EE}" type="slidenum">
              <a:rPr lang="en-US" smtClean="0"/>
              <a:t>5</a:t>
            </a:fld>
            <a:endParaRPr lang="en-US"/>
          </a:p>
        </p:txBody>
      </p:sp>
    </p:spTree>
    <p:extLst>
      <p:ext uri="{BB962C8B-B14F-4D97-AF65-F5344CB8AC3E}">
        <p14:creationId xmlns:p14="http://schemas.microsoft.com/office/powerpoint/2010/main" val="389841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D5725-C30A-4CEC-DBBE-EABCC9E7753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EBAEA5-2ABA-3F4F-B302-7DF7F3C68BD4}"/>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6</a:t>
            </a:fld>
            <a:endParaRPr lang="en-US" dirty="0"/>
          </a:p>
        </p:txBody>
      </p:sp>
      <p:sp>
        <p:nvSpPr>
          <p:cNvPr id="4" name="Title 3">
            <a:extLst>
              <a:ext uri="{FF2B5EF4-FFF2-40B4-BE49-F238E27FC236}">
                <a16:creationId xmlns:a16="http://schemas.microsoft.com/office/drawing/2014/main" id="{61C83F48-98D3-B5F4-2122-6614A351FD9B}"/>
              </a:ext>
            </a:extLst>
          </p:cNvPr>
          <p:cNvSpPr>
            <a:spLocks noGrp="1"/>
          </p:cNvSpPr>
          <p:nvPr>
            <p:ph type="title"/>
          </p:nvPr>
        </p:nvSpPr>
        <p:spPr/>
        <p:txBody>
          <a:bodyPr>
            <a:noAutofit/>
          </a:bodyPr>
          <a:lstStyle/>
          <a:p>
            <a:pPr eaLnBrk="0" fontAlgn="base" hangingPunct="0">
              <a:lnSpc>
                <a:spcPct val="100000"/>
              </a:lnSpc>
              <a:spcAft>
                <a:spcPct val="0"/>
              </a:spcAft>
              <a:defRPr/>
            </a:pPr>
            <a:r>
              <a:rPr lang="en-US" sz="3200" b="1" dirty="0">
                <a:solidFill>
                  <a:srgbClr val="002060"/>
                </a:solidFill>
              </a:rPr>
              <a:t>How CILs do or don’t get along in the state</a:t>
            </a:r>
          </a:p>
        </p:txBody>
      </p:sp>
      <p:sp>
        <p:nvSpPr>
          <p:cNvPr id="2" name="Content Placeholder 1">
            <a:extLst>
              <a:ext uri="{FF2B5EF4-FFF2-40B4-BE49-F238E27FC236}">
                <a16:creationId xmlns:a16="http://schemas.microsoft.com/office/drawing/2014/main" id="{9B9548B5-6E33-4030-BDF7-798AD4193911}"/>
              </a:ext>
            </a:extLst>
          </p:cNvPr>
          <p:cNvSpPr>
            <a:spLocks noGrp="1"/>
          </p:cNvSpPr>
          <p:nvPr>
            <p:ph idx="1"/>
          </p:nvPr>
        </p:nvSpPr>
        <p:spPr/>
        <p:txBody>
          <a:bodyPr>
            <a:normAutofit/>
          </a:bodyPr>
          <a:lstStyle/>
          <a:p>
            <a:pPr>
              <a:lnSpc>
                <a:spcPct val="107000"/>
              </a:lnSpc>
              <a:spcBef>
                <a:spcPts val="0"/>
              </a:spcBef>
            </a:pPr>
            <a:r>
              <a:rPr lang="en-US" b="0" dirty="0">
                <a:ea typeface="Times New Roman" panose="02020603050405020304" pitchFamily="18" charset="0"/>
              </a:rPr>
              <a:t>When you do get along, you can work together for change</a:t>
            </a:r>
          </a:p>
          <a:p>
            <a:pPr lvl="1">
              <a:lnSpc>
                <a:spcPct val="107000"/>
              </a:lnSpc>
              <a:spcBef>
                <a:spcPts val="0"/>
              </a:spcBef>
            </a:pPr>
            <a:r>
              <a:rPr lang="en-US" dirty="0">
                <a:ea typeface="Times New Roman" panose="02020603050405020304" pitchFamily="18" charset="0"/>
              </a:rPr>
              <a:t>Funding increases</a:t>
            </a:r>
          </a:p>
          <a:p>
            <a:pPr lvl="1">
              <a:lnSpc>
                <a:spcPct val="107000"/>
              </a:lnSpc>
              <a:spcBef>
                <a:spcPts val="0"/>
              </a:spcBef>
            </a:pPr>
            <a:r>
              <a:rPr lang="en-US" b="0" dirty="0">
                <a:ea typeface="Times New Roman" panose="02020603050405020304" pitchFamily="18" charset="0"/>
              </a:rPr>
              <a:t>Changes in how the state reviews your centers</a:t>
            </a:r>
          </a:p>
          <a:p>
            <a:pPr lvl="1">
              <a:lnSpc>
                <a:spcPct val="107000"/>
              </a:lnSpc>
              <a:spcBef>
                <a:spcPts val="0"/>
              </a:spcBef>
            </a:pPr>
            <a:r>
              <a:rPr lang="en-US" dirty="0">
                <a:ea typeface="Times New Roman" panose="02020603050405020304" pitchFamily="18" charset="0"/>
              </a:rPr>
              <a:t>Other things that your state has worked on or needs to work on?</a:t>
            </a:r>
            <a:endParaRPr lang="en-US" b="0" dirty="0">
              <a:ea typeface="Times New Roman" panose="02020603050405020304" pitchFamily="18" charset="0"/>
            </a:endParaRPr>
          </a:p>
          <a:p>
            <a:pPr>
              <a:lnSpc>
                <a:spcPct val="107000"/>
              </a:lnSpc>
              <a:spcBef>
                <a:spcPts val="0"/>
              </a:spcBef>
            </a:pPr>
            <a:r>
              <a:rPr lang="en-US" b="0" dirty="0">
                <a:ea typeface="Times New Roman" panose="02020603050405020304" pitchFamily="18" charset="0"/>
              </a:rPr>
              <a:t>Reasons CILs don’t get along</a:t>
            </a:r>
          </a:p>
          <a:p>
            <a:pPr lvl="1">
              <a:lnSpc>
                <a:spcPct val="107000"/>
              </a:lnSpc>
              <a:spcBef>
                <a:spcPts val="0"/>
              </a:spcBef>
            </a:pPr>
            <a:r>
              <a:rPr lang="en-US" dirty="0">
                <a:ea typeface="Times New Roman" panose="02020603050405020304" pitchFamily="18" charset="0"/>
              </a:rPr>
              <a:t>Can’t agree on what state priorities are</a:t>
            </a:r>
          </a:p>
          <a:p>
            <a:pPr lvl="1">
              <a:lnSpc>
                <a:spcPct val="107000"/>
              </a:lnSpc>
              <a:spcBef>
                <a:spcPts val="0"/>
              </a:spcBef>
            </a:pPr>
            <a:r>
              <a:rPr lang="en-US" b="0" dirty="0">
                <a:ea typeface="Times New Roman" panose="02020603050405020304" pitchFamily="18" charset="0"/>
              </a:rPr>
              <a:t>Don’t agree on how Part B funding is spent</a:t>
            </a:r>
          </a:p>
          <a:p>
            <a:pPr lvl="1">
              <a:lnSpc>
                <a:spcPct val="107000"/>
              </a:lnSpc>
              <a:spcBef>
                <a:spcPts val="0"/>
              </a:spcBef>
            </a:pPr>
            <a:r>
              <a:rPr lang="en-US" dirty="0">
                <a:ea typeface="Times New Roman" panose="02020603050405020304" pitchFamily="18" charset="0"/>
              </a:rPr>
              <a:t>Other things???</a:t>
            </a:r>
            <a:endParaRPr lang="en-US" b="0" dirty="0">
              <a:ea typeface="Times New Roman" panose="02020603050405020304" pitchFamily="18" charset="0"/>
            </a:endParaRPr>
          </a:p>
        </p:txBody>
      </p:sp>
    </p:spTree>
    <p:extLst>
      <p:ext uri="{BB962C8B-B14F-4D97-AF65-F5344CB8AC3E}">
        <p14:creationId xmlns:p14="http://schemas.microsoft.com/office/powerpoint/2010/main" val="72857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5E4E-BC67-BC98-DDB5-79ACB2875706}"/>
              </a:ext>
            </a:extLst>
          </p:cNvPr>
          <p:cNvSpPr>
            <a:spLocks noGrp="1"/>
          </p:cNvSpPr>
          <p:nvPr>
            <p:ph type="title"/>
          </p:nvPr>
        </p:nvSpPr>
        <p:spPr/>
        <p:txBody>
          <a:bodyPr>
            <a:normAutofit/>
          </a:bodyPr>
          <a:lstStyle/>
          <a:p>
            <a:r>
              <a:rPr lang="en-US" sz="3100" b="1" dirty="0">
                <a:solidFill>
                  <a:schemeClr val="accent1">
                    <a:lumMod val="50000"/>
                  </a:schemeClr>
                </a:solidFill>
                <a:ea typeface="Times New Roman" panose="02020603050405020304" pitchFamily="18" charset="0"/>
              </a:rPr>
              <a:t>Network cooperations – what is and isn’t working</a:t>
            </a:r>
            <a:endParaRPr lang="en-US" b="1" dirty="0"/>
          </a:p>
        </p:txBody>
      </p:sp>
      <p:sp>
        <p:nvSpPr>
          <p:cNvPr id="3" name="Content Placeholder 2">
            <a:extLst>
              <a:ext uri="{FF2B5EF4-FFF2-40B4-BE49-F238E27FC236}">
                <a16:creationId xmlns:a16="http://schemas.microsoft.com/office/drawing/2014/main" id="{F17AD341-F186-F4A6-1692-22541751632E}"/>
              </a:ext>
            </a:extLst>
          </p:cNvPr>
          <p:cNvSpPr>
            <a:spLocks noGrp="1"/>
          </p:cNvSpPr>
          <p:nvPr>
            <p:ph idx="1"/>
          </p:nvPr>
        </p:nvSpPr>
        <p:spPr/>
        <p:txBody>
          <a:bodyPr>
            <a:normAutofit/>
          </a:bodyPr>
          <a:lstStyle/>
          <a:p>
            <a:r>
              <a:rPr lang="en-US" sz="2800" b="0" dirty="0">
                <a:solidFill>
                  <a:schemeClr val="tx1">
                    <a:lumMod val="95000"/>
                    <a:lumOff val="5000"/>
                  </a:schemeClr>
                </a:solidFill>
                <a:ea typeface="Times New Roman" panose="02020603050405020304" pitchFamily="18" charset="0"/>
              </a:rPr>
              <a:t>When the CILs and the SILC do or don’t get along</a:t>
            </a:r>
          </a:p>
          <a:p>
            <a:pPr lvl="1"/>
            <a:r>
              <a:rPr lang="en-US" dirty="0">
                <a:solidFill>
                  <a:schemeClr val="tx1">
                    <a:lumMod val="95000"/>
                    <a:lumOff val="5000"/>
                  </a:schemeClr>
                </a:solidFill>
                <a:ea typeface="Times New Roman" panose="02020603050405020304" pitchFamily="18" charset="0"/>
              </a:rPr>
              <a:t>Judging the quality of services – is that the SILC’s role?</a:t>
            </a:r>
          </a:p>
          <a:p>
            <a:pPr lvl="1"/>
            <a:r>
              <a:rPr lang="en-US" b="0" dirty="0">
                <a:solidFill>
                  <a:schemeClr val="tx1">
                    <a:lumMod val="95000"/>
                    <a:lumOff val="5000"/>
                  </a:schemeClr>
                </a:solidFill>
                <a:ea typeface="Times New Roman" panose="02020603050405020304" pitchFamily="18" charset="0"/>
              </a:rPr>
              <a:t>Agreeing on the SPIL and Part B funding</a:t>
            </a:r>
          </a:p>
          <a:p>
            <a:r>
              <a:rPr lang="en-US" b="0" dirty="0">
                <a:solidFill>
                  <a:schemeClr val="tx1">
                    <a:lumMod val="95000"/>
                    <a:lumOff val="5000"/>
                  </a:schemeClr>
                </a:solidFill>
              </a:rPr>
              <a:t>When the CILs and the DSEs disagree</a:t>
            </a:r>
          </a:p>
          <a:p>
            <a:pPr lvl="1"/>
            <a:r>
              <a:rPr lang="en-US" dirty="0">
                <a:solidFill>
                  <a:schemeClr val="tx1">
                    <a:lumMod val="95000"/>
                    <a:lumOff val="5000"/>
                  </a:schemeClr>
                </a:solidFill>
              </a:rPr>
              <a:t>DSE role in administering Part B funds</a:t>
            </a:r>
          </a:p>
          <a:p>
            <a:pPr lvl="1"/>
            <a:r>
              <a:rPr lang="en-US" b="0" dirty="0">
                <a:solidFill>
                  <a:schemeClr val="tx1">
                    <a:lumMod val="95000"/>
                    <a:lumOff val="5000"/>
                  </a:schemeClr>
                </a:solidFill>
              </a:rPr>
              <a:t>DSE role in quality assurance/review of Part B subgrantees</a:t>
            </a:r>
          </a:p>
          <a:p>
            <a:pPr lvl="1"/>
            <a:r>
              <a:rPr lang="en-US" dirty="0">
                <a:solidFill>
                  <a:schemeClr val="tx1">
                    <a:lumMod val="95000"/>
                    <a:lumOff val="5000"/>
                  </a:schemeClr>
                </a:solidFill>
              </a:rPr>
              <a:t>DSE role in overseeing state funds</a:t>
            </a:r>
          </a:p>
          <a:p>
            <a:pPr lvl="1"/>
            <a:r>
              <a:rPr lang="en-US" b="0" dirty="0">
                <a:solidFill>
                  <a:schemeClr val="tx1">
                    <a:lumMod val="95000"/>
                    <a:lumOff val="5000"/>
                  </a:schemeClr>
                </a:solidFill>
              </a:rPr>
              <a:t>DSE role in overseeing Part C funds (which they do not do unless the state is a 723 state)</a:t>
            </a:r>
          </a:p>
          <a:p>
            <a:r>
              <a:rPr lang="en-US" b="0" dirty="0">
                <a:solidFill>
                  <a:schemeClr val="tx1">
                    <a:lumMod val="95000"/>
                    <a:lumOff val="5000"/>
                  </a:schemeClr>
                </a:solidFill>
              </a:rPr>
              <a:t>Other areas where you need to build cooperation?</a:t>
            </a:r>
          </a:p>
        </p:txBody>
      </p:sp>
      <p:sp>
        <p:nvSpPr>
          <p:cNvPr id="4" name="Footer Placeholder 3">
            <a:extLst>
              <a:ext uri="{FF2B5EF4-FFF2-40B4-BE49-F238E27FC236}">
                <a16:creationId xmlns:a16="http://schemas.microsoft.com/office/drawing/2014/main" id="{7FB12094-38A6-BA29-CC30-9A250291CE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A6E5BD-192A-0A54-CC52-D4CCEDEC4F7E}"/>
              </a:ext>
            </a:extLst>
          </p:cNvPr>
          <p:cNvSpPr>
            <a:spLocks noGrp="1"/>
          </p:cNvSpPr>
          <p:nvPr>
            <p:ph type="sldNum" sz="quarter" idx="12"/>
          </p:nvPr>
        </p:nvSpPr>
        <p:spPr/>
        <p:txBody>
          <a:bodyPr/>
          <a:lstStyle/>
          <a:p>
            <a:fld id="{5D16CCA7-A32B-44D2-BAC0-8216F98A92EE}" type="slidenum">
              <a:rPr lang="en-US" smtClean="0"/>
              <a:t>7</a:t>
            </a:fld>
            <a:endParaRPr lang="en-US"/>
          </a:p>
        </p:txBody>
      </p:sp>
    </p:spTree>
    <p:extLst>
      <p:ext uri="{BB962C8B-B14F-4D97-AF65-F5344CB8AC3E}">
        <p14:creationId xmlns:p14="http://schemas.microsoft.com/office/powerpoint/2010/main" val="1313734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5E4E-BC67-BC98-DDB5-79ACB2875706}"/>
              </a:ext>
            </a:extLst>
          </p:cNvPr>
          <p:cNvSpPr>
            <a:spLocks noGrp="1"/>
          </p:cNvSpPr>
          <p:nvPr>
            <p:ph type="title"/>
          </p:nvPr>
        </p:nvSpPr>
        <p:spPr/>
        <p:txBody>
          <a:bodyPr>
            <a:normAutofit/>
          </a:bodyPr>
          <a:lstStyle/>
          <a:p>
            <a:r>
              <a:rPr lang="en-US" sz="3100" b="1" dirty="0">
                <a:solidFill>
                  <a:schemeClr val="accent1">
                    <a:lumMod val="50000"/>
                  </a:schemeClr>
                </a:solidFill>
                <a:ea typeface="Times New Roman" panose="02020603050405020304" pitchFamily="18" charset="0"/>
              </a:rPr>
              <a:t>How can we work together nationally</a:t>
            </a:r>
            <a:endParaRPr lang="en-US" b="1" dirty="0"/>
          </a:p>
        </p:txBody>
      </p:sp>
      <p:sp>
        <p:nvSpPr>
          <p:cNvPr id="3" name="Content Placeholder 2">
            <a:extLst>
              <a:ext uri="{FF2B5EF4-FFF2-40B4-BE49-F238E27FC236}">
                <a16:creationId xmlns:a16="http://schemas.microsoft.com/office/drawing/2014/main" id="{F17AD341-F186-F4A6-1692-22541751632E}"/>
              </a:ext>
            </a:extLst>
          </p:cNvPr>
          <p:cNvSpPr>
            <a:spLocks noGrp="1"/>
          </p:cNvSpPr>
          <p:nvPr>
            <p:ph idx="1"/>
          </p:nvPr>
        </p:nvSpPr>
        <p:spPr/>
        <p:txBody>
          <a:bodyPr>
            <a:normAutofit/>
          </a:bodyPr>
          <a:lstStyle/>
          <a:p>
            <a:r>
              <a:rPr lang="en-US" sz="2800" b="0" dirty="0">
                <a:solidFill>
                  <a:schemeClr val="tx1">
                    <a:lumMod val="95000"/>
                    <a:lumOff val="5000"/>
                  </a:schemeClr>
                </a:solidFill>
                <a:ea typeface="Times New Roman" panose="02020603050405020304" pitchFamily="18" charset="0"/>
              </a:rPr>
              <a:t>Do you pay attention to national issues and IL advocacy regarding them?</a:t>
            </a:r>
          </a:p>
          <a:p>
            <a:r>
              <a:rPr lang="en-US" sz="2800" b="0" dirty="0">
                <a:solidFill>
                  <a:schemeClr val="tx1">
                    <a:lumMod val="95000"/>
                    <a:lumOff val="5000"/>
                  </a:schemeClr>
                </a:solidFill>
                <a:ea typeface="Times New Roman" panose="02020603050405020304" pitchFamily="18" charset="0"/>
              </a:rPr>
              <a:t>Are you a member of a national association?</a:t>
            </a:r>
          </a:p>
          <a:p>
            <a:pPr lvl="1"/>
            <a:r>
              <a:rPr lang="en-US" dirty="0">
                <a:solidFill>
                  <a:schemeClr val="tx1">
                    <a:lumMod val="95000"/>
                    <a:lumOff val="5000"/>
                  </a:schemeClr>
                </a:solidFill>
              </a:rPr>
              <a:t>NCIL</a:t>
            </a:r>
          </a:p>
          <a:p>
            <a:pPr lvl="1"/>
            <a:r>
              <a:rPr lang="en-US" b="0" dirty="0">
                <a:solidFill>
                  <a:schemeClr val="tx1">
                    <a:lumMod val="95000"/>
                    <a:lumOff val="5000"/>
                  </a:schemeClr>
                </a:solidFill>
              </a:rPr>
              <a:t>APRIL</a:t>
            </a:r>
          </a:p>
          <a:p>
            <a:pPr lvl="1"/>
            <a:r>
              <a:rPr lang="en-US" dirty="0" err="1">
                <a:solidFill>
                  <a:schemeClr val="tx1">
                    <a:lumMod val="95000"/>
                    <a:lumOff val="5000"/>
                  </a:schemeClr>
                </a:solidFill>
              </a:rPr>
              <a:t>NaSILC</a:t>
            </a:r>
            <a:endParaRPr lang="en-US" sz="2800" b="0" dirty="0">
              <a:solidFill>
                <a:schemeClr val="tx1">
                  <a:lumMod val="95000"/>
                  <a:lumOff val="5000"/>
                </a:schemeClr>
              </a:solidFill>
              <a:ea typeface="Times New Roman" panose="02020603050405020304" pitchFamily="18" charset="0"/>
            </a:endParaRPr>
          </a:p>
          <a:p>
            <a:r>
              <a:rPr lang="en-US" sz="2800" b="0" dirty="0">
                <a:solidFill>
                  <a:schemeClr val="tx1">
                    <a:lumMod val="95000"/>
                    <a:lumOff val="5000"/>
                  </a:schemeClr>
                </a:solidFill>
                <a:ea typeface="Times New Roman" panose="02020603050405020304" pitchFamily="18" charset="0"/>
              </a:rPr>
              <a:t>Other national issues…</a:t>
            </a:r>
          </a:p>
          <a:p>
            <a:endParaRPr lang="en-US" sz="2800" b="0" dirty="0">
              <a:solidFill>
                <a:schemeClr val="tx1">
                  <a:lumMod val="95000"/>
                  <a:lumOff val="5000"/>
                </a:schemeClr>
              </a:solidFill>
              <a:ea typeface="Times New Roman" panose="02020603050405020304" pitchFamily="18" charset="0"/>
            </a:endParaRPr>
          </a:p>
        </p:txBody>
      </p:sp>
      <p:sp>
        <p:nvSpPr>
          <p:cNvPr id="4" name="Footer Placeholder 3">
            <a:extLst>
              <a:ext uri="{FF2B5EF4-FFF2-40B4-BE49-F238E27FC236}">
                <a16:creationId xmlns:a16="http://schemas.microsoft.com/office/drawing/2014/main" id="{7FB12094-38A6-BA29-CC30-9A250291CE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A6E5BD-192A-0A54-CC52-D4CCEDEC4F7E}"/>
              </a:ext>
            </a:extLst>
          </p:cNvPr>
          <p:cNvSpPr>
            <a:spLocks noGrp="1"/>
          </p:cNvSpPr>
          <p:nvPr>
            <p:ph type="sldNum" sz="quarter" idx="12"/>
          </p:nvPr>
        </p:nvSpPr>
        <p:spPr/>
        <p:txBody>
          <a:bodyPr/>
          <a:lstStyle/>
          <a:p>
            <a:fld id="{5D16CCA7-A32B-44D2-BAC0-8216F98A92EE}" type="slidenum">
              <a:rPr lang="en-US" smtClean="0"/>
              <a:t>8</a:t>
            </a:fld>
            <a:endParaRPr lang="en-US"/>
          </a:p>
        </p:txBody>
      </p:sp>
    </p:spTree>
    <p:extLst>
      <p:ext uri="{BB962C8B-B14F-4D97-AF65-F5344CB8AC3E}">
        <p14:creationId xmlns:p14="http://schemas.microsoft.com/office/powerpoint/2010/main" val="238983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400" b="1" dirty="0">
                <a:solidFill>
                  <a:srgbClr val="002060"/>
                </a:solidFill>
              </a:rPr>
              <a:t>Questions &amp; Discussion</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nSpc>
                <a:spcPct val="100000"/>
              </a:lnSpc>
              <a:spcBef>
                <a:spcPts val="0"/>
              </a:spcBef>
              <a:spcAft>
                <a:spcPts val="2400"/>
              </a:spcAft>
              <a:buNone/>
            </a:pPr>
            <a:endParaRPr lang="en-US"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r>
              <a:rPr lang="en-US" dirty="0">
                <a:latin typeface="Arial" panose="020B0604020202020204" pitchFamily="34" charset="0"/>
                <a:cs typeface="Arial" panose="020B0604020202020204" pitchFamily="34" charset="0"/>
              </a:rPr>
              <a:t>What else are you curious about?</a:t>
            </a:r>
          </a:p>
          <a:p>
            <a:pPr marL="0" indent="0">
              <a:lnSpc>
                <a:spcPct val="100000"/>
              </a:lnSpc>
              <a:spcBef>
                <a:spcPts val="0"/>
              </a:spcBef>
              <a:spcAft>
                <a:spcPts val="2400"/>
              </a:spcAft>
              <a:buNone/>
            </a:pPr>
            <a:r>
              <a:rPr lang="en-US" dirty="0">
                <a:latin typeface="Arial" panose="020B0604020202020204" pitchFamily="34" charset="0"/>
                <a:cs typeface="Arial" panose="020B0604020202020204" pitchFamily="34" charset="0"/>
              </a:rPr>
              <a:t>What needs clarification or more explanation? </a:t>
            </a:r>
          </a:p>
          <a:p>
            <a:pPr marL="0" indent="0">
              <a:lnSpc>
                <a:spcPct val="100000"/>
              </a:lnSpc>
              <a:spcBef>
                <a:spcPts val="0"/>
              </a:spcBef>
              <a:spcAft>
                <a:spcPts val="2400"/>
              </a:spcAft>
              <a:buNone/>
            </a:pPr>
            <a:endParaRPr lang="en-US" sz="2400" dirty="0"/>
          </a:p>
          <a:p>
            <a:pPr marL="0" indent="0">
              <a:lnSpc>
                <a:spcPct val="100000"/>
              </a:lnSpc>
              <a:spcBef>
                <a:spcPts val="0"/>
              </a:spcBef>
              <a:spcAft>
                <a:spcPts val="2400"/>
              </a:spcAft>
              <a:buNone/>
            </a:pPr>
            <a:endParaRPr lang="en-US" sz="2400" dirty="0">
              <a:latin typeface="Arial" panose="020B060402020202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pic>
        <p:nvPicPr>
          <p:cNvPr id="7" name="Graphic 6" descr="Image of icon of people with question marks over their heads. ">
            <a:extLst>
              <a:ext uri="{FF2B5EF4-FFF2-40B4-BE49-F238E27FC236}">
                <a16:creationId xmlns:a16="http://schemas.microsoft.com/office/drawing/2014/main" id="{D4BBD0C5-01AF-A11E-603C-8F82212514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37121" y="2181702"/>
            <a:ext cx="4126229" cy="4126229"/>
          </a:xfrm>
          <a:prstGeom prst="rect">
            <a:avLst/>
          </a:prstGeom>
        </p:spPr>
      </p:pic>
      <p:sp>
        <p:nvSpPr>
          <p:cNvPr id="4" name="Footer Placeholder 3">
            <a:extLst>
              <a:ext uri="{FF2B5EF4-FFF2-40B4-BE49-F238E27FC236}">
                <a16:creationId xmlns:a16="http://schemas.microsoft.com/office/drawing/2014/main" id="{2D3E8A79-C05A-3422-AE1B-7ACB86F0459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57AB70D-FEAA-A1FD-7ECC-3C56AAC7075B}"/>
              </a:ext>
            </a:extLst>
          </p:cNvPr>
          <p:cNvSpPr>
            <a:spLocks noGrp="1"/>
          </p:cNvSpPr>
          <p:nvPr>
            <p:ph type="sldNum" sz="quarter" idx="12"/>
          </p:nvPr>
        </p:nvSpPr>
        <p:spPr/>
        <p:txBody>
          <a:bodyPr/>
          <a:lstStyle/>
          <a:p>
            <a:fld id="{5D16CCA7-A32B-44D2-BAC0-8216F98A92EE}" type="slidenum">
              <a:rPr lang="en-US" smtClean="0"/>
              <a:t>9</a:t>
            </a:fld>
            <a:endParaRPr lang="en-US"/>
          </a:p>
        </p:txBody>
      </p:sp>
    </p:spTree>
    <p:extLst>
      <p:ext uri="{BB962C8B-B14F-4D97-AF65-F5344CB8AC3E}">
        <p14:creationId xmlns:p14="http://schemas.microsoft.com/office/powerpoint/2010/main" val="834993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20790</TotalTime>
  <Words>606</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          IL-NET National Training and Technical Assistance Center for Independent Living  </vt:lpstr>
      <vt:lpstr> How Do IL Networks Get Along? Or not? June 10, 2024 Executive Director Peer Call </vt:lpstr>
      <vt:lpstr>Facilitator: </vt:lpstr>
      <vt:lpstr>IL-NET Partners </vt:lpstr>
      <vt:lpstr>What You Will Discuss Today </vt:lpstr>
      <vt:lpstr>How CILs do or don’t get along in the state</vt:lpstr>
      <vt:lpstr>Network cooperations – what is and isn’t working</vt:lpstr>
      <vt:lpstr>How can we work together nationally</vt:lpstr>
      <vt:lpstr>Questions &amp; Discussion </vt:lpstr>
      <vt:lpstr>Contact Information </vt:lpstr>
      <vt:lpstr>Evaluation Survey </vt:lpstr>
      <vt:lpstr>IL-NET Attribution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Canter</dc:creator>
  <cp:lastModifiedBy>McElwee, Paula</cp:lastModifiedBy>
  <cp:revision>90</cp:revision>
  <dcterms:created xsi:type="dcterms:W3CDTF">2020-07-11T01:31:45Z</dcterms:created>
  <dcterms:modified xsi:type="dcterms:W3CDTF">2024-06-10T17:05:58Z</dcterms:modified>
</cp:coreProperties>
</file>