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0D_52BF19C4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8" r:id="rId3"/>
    <p:sldId id="267" r:id="rId4"/>
    <p:sldId id="269" r:id="rId5"/>
    <p:sldId id="270" r:id="rId6"/>
    <p:sldId id="263" r:id="rId7"/>
    <p:sldId id="265" r:id="rId8"/>
    <p:sldId id="266" r:id="rId9"/>
    <p:sldId id="264" r:id="rId10"/>
    <p:sldId id="271" r:id="rId11"/>
    <p:sldId id="272" r:id="rId12"/>
    <p:sldId id="273" r:id="rId13"/>
    <p:sldId id="274" r:id="rId14"/>
    <p:sldId id="260" r:id="rId15"/>
    <p:sldId id="262" r:id="rId16"/>
    <p:sldId id="261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93D5A8A9-FFC0-438E-A41D-1E79F5CF65F3}">
          <p14:sldIdLst>
            <p14:sldId id="256"/>
            <p14:sldId id="268"/>
          </p14:sldIdLst>
        </p14:section>
        <p14:section name="Background" id="{CC91ECBA-D79C-4431-BEA7-A3B7CBBD7520}">
          <p14:sldIdLst>
            <p14:sldId id="267"/>
            <p14:sldId id="269"/>
            <p14:sldId id="270"/>
          </p14:sldIdLst>
        </p14:section>
        <p14:section name="Toolkit Topics" id="{08EDDA45-5F40-4806-A319-B08F24DE4534}">
          <p14:sldIdLst>
            <p14:sldId id="263"/>
            <p14:sldId id="265"/>
            <p14:sldId id="266"/>
            <p14:sldId id="264"/>
          </p14:sldIdLst>
        </p14:section>
        <p14:section name="Beneifts to CILs" id="{E81DD181-6D7D-4C94-B86D-D51FDAEC723F}">
          <p14:sldIdLst>
            <p14:sldId id="271"/>
            <p14:sldId id="272"/>
            <p14:sldId id="273"/>
            <p14:sldId id="274"/>
          </p14:sldIdLst>
        </p14:section>
        <p14:section name="Q&amp;A" id="{8C2F5839-F1EE-4ACB-9E93-A153229E5E17}">
          <p14:sldIdLst>
            <p14:sldId id="260"/>
            <p14:sldId id="262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35">
          <p15:clr>
            <a:srgbClr val="A4A3A4"/>
          </p15:clr>
        </p15:guide>
        <p15:guide id="2" pos="4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202A93-02C5-ADB2-D645-42077A4E3C7E}" name="Standley, Krys" initials="SK" userId="S::krys.standley@umt.edu::224448f8-0b67-4308-aad9-35cc7a92983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75F"/>
    <a:srgbClr val="5E001D"/>
    <a:srgbClr val="CC0099"/>
    <a:srgbClr val="D6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32" autoAdjust="0"/>
  </p:normalViewPr>
  <p:slideViewPr>
    <p:cSldViewPr snapToGrid="0">
      <p:cViewPr varScale="1">
        <p:scale>
          <a:sx n="96" d="100"/>
          <a:sy n="96" d="100"/>
        </p:scale>
        <p:origin x="1656" y="84"/>
      </p:cViewPr>
      <p:guideLst>
        <p:guide orient="horz" pos="1335"/>
        <p:guide pos="4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6" d="100"/>
          <a:sy n="96" d="100"/>
        </p:scale>
        <p:origin x="-2004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modernComment_10D_52BF19C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25BA8B4-5B68-42EF-B9DF-6600B14964D2}" authorId="{6C202A93-02C5-ADB2-D645-42077A4E3C7E}" created="2023-09-21T19:50:17.12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388255684" sldId="269"/>
      <ac:spMk id="2" creationId="{1BF57B47-C472-0694-1D37-909B01BC4719}"/>
    </ac:deMkLst>
    <p188:txBody>
      <a:bodyPr/>
      <a:lstStyle/>
      <a:p>
        <a:r>
          <a:rPr lang="en-US"/>
          <a:t>Include content about: 
* the Original training
*PCD with CILs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6BD6A910-2D84-484C-86E5-7930C8C8BA70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C78B8C42-6650-4390-8B03-B6525C67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90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F963EF1C-FBD2-413D-8E64-1C0EFF58270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85706B29-4C49-4440-9939-75B5B9396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3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06B29-4C49-4440-9939-75B5B9396B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6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06B29-4C49-4440-9939-75B5B9396B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35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00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2356261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99896" y="6407116"/>
            <a:ext cx="1944209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APRIL Conference 10/14/23 </a:t>
            </a:r>
            <a:fld id="{E7589894-83F2-4397-B764-19FE2AA421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3138" y="4286250"/>
            <a:ext cx="8241125" cy="1960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Air Plane Ding-SoundBible.com-496729130.wav"/>
          </p:stSnd>
        </p:sndAc>
      </p:transition>
    </mc:Choice>
    <mc:Fallback xmlns="">
      <p:transition>
        <p:sndAc>
          <p:stSnd>
            <p:snd r:embed="rId4" name="Air Plane Ding-SoundBible.com-496729130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00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617651" y="6407116"/>
            <a:ext cx="1908699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APRIL Conference 10/14/23 </a:t>
            </a:r>
            <a:fld id="{E7589894-83F2-4397-B764-19FE2AA421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Air Plane Ding-SoundBible.com-496729130.wav"/>
          </p:stSnd>
        </p:sndAc>
      </p:transition>
    </mc:Choice>
    <mc:Fallback xmlns="">
      <p:transition>
        <p:sndAc>
          <p:stSnd>
            <p:snd r:embed="rId4" name="Air Plane Ding-SoundBible.com-496729130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00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2697082" cy="4407408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6288" y="1707195"/>
            <a:ext cx="2548247" cy="4407408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3"/>
          </p:nvPr>
        </p:nvSpPr>
        <p:spPr>
          <a:xfrm>
            <a:off x="6142512" y="1717091"/>
            <a:ext cx="2548247" cy="4407408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>
          <a:xfrm>
            <a:off x="3582140" y="6407116"/>
            <a:ext cx="197972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APRIL Conference 10/14/23 </a:t>
            </a:r>
            <a:fld id="{E7589894-83F2-4397-B764-19FE2AA42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29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Air Plane Ding-SoundBible.com-496729130.wav"/>
          </p:stSnd>
        </p:sndAc>
      </p:transition>
    </mc:Choice>
    <mc:Fallback xmlns="">
      <p:transition>
        <p:sndAc>
          <p:stSnd>
            <p:snd r:embed="rId4" name="Air Plane Ding-SoundBible.com-496729130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00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4252" y="1719071"/>
            <a:ext cx="1972687" cy="4407408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2522" y="1707195"/>
            <a:ext cx="1859477" cy="4407408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3"/>
          </p:nvPr>
        </p:nvSpPr>
        <p:spPr>
          <a:xfrm>
            <a:off x="6982692" y="1728966"/>
            <a:ext cx="1755569" cy="4407408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868884" y="1722438"/>
            <a:ext cx="1840139" cy="438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3559946" y="6407116"/>
            <a:ext cx="2024109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APRIL Conference 10/14/23 </a:t>
            </a:r>
            <a:fld id="{E7589894-83F2-4397-B764-19FE2AA42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8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Air Plane Ding-SoundBible.com-496729130.wav"/>
          </p:stSnd>
        </p:sndAc>
      </p:transition>
    </mc:Choice>
    <mc:Fallback xmlns="">
      <p:transition>
        <p:sndAc>
          <p:stSnd>
            <p:snd r:embed="rId4" name="Air Plane Ding-SoundBible.com-496729130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00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751" y="1707196"/>
            <a:ext cx="1568927" cy="4407408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8806" y="1717640"/>
            <a:ext cx="1508165" cy="4407408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3"/>
          </p:nvPr>
        </p:nvSpPr>
        <p:spPr>
          <a:xfrm>
            <a:off x="3684319" y="1717091"/>
            <a:ext cx="1588325" cy="4407408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4"/>
          </p:nvPr>
        </p:nvSpPr>
        <p:spPr>
          <a:xfrm>
            <a:off x="5391397" y="1693890"/>
            <a:ext cx="1567543" cy="4407408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5"/>
          </p:nvPr>
        </p:nvSpPr>
        <p:spPr>
          <a:xfrm>
            <a:off x="7135091" y="1691910"/>
            <a:ext cx="1567543" cy="4407408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>
          <a:xfrm>
            <a:off x="3592286" y="6407116"/>
            <a:ext cx="1959429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APRIL Conference 10/14/23 </a:t>
            </a:r>
            <a:fld id="{E7589894-83F2-4397-B764-19FE2AA42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94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Air Plane Ding-SoundBible.com-496729130.wav"/>
          </p:stSnd>
        </p:sndAc>
      </p:transition>
    </mc:Choice>
    <mc:Fallback xmlns="">
      <p:transition>
        <p:sndAc>
          <p:stSnd>
            <p:snd r:embed="rId4" name="Air Plane Ding-SoundBible.com-496729130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4000"/>
                <a:lumOff val="6000"/>
              </a:schemeClr>
            </a:gs>
            <a:gs pos="100000">
              <a:schemeClr val="accent1">
                <a:tint val="44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8"/>
          <p:cNvSpPr txBox="1">
            <a:spLocks/>
          </p:cNvSpPr>
          <p:nvPr/>
        </p:nvSpPr>
        <p:spPr>
          <a:xfrm>
            <a:off x="305195" y="6204000"/>
            <a:ext cx="3278187" cy="358725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endParaRPr lang="en-US" sz="12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University of Montana RTC:Rural Rural Institute Research &amp; Training Center on Disability in Rural Communities">
            <a:extLst>
              <a:ext uri="{FF2B5EF4-FFF2-40B4-BE49-F238E27FC236}">
                <a16:creationId xmlns:a16="http://schemas.microsoft.com/office/drawing/2014/main" id="{2FC7DA97-D686-42ED-9844-344683B1ADA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76" y="6141262"/>
            <a:ext cx="3278187" cy="6970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9221EC-9D89-FE3D-281F-F0B52E9B22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40" y="5649560"/>
            <a:ext cx="2377440" cy="118872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41E9EC4-70CE-0167-D229-5D5CEDBD0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APRIL Conference 10/14/23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F87B67E-3227-3CB1-2412-E536D996C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B791B-119E-4A15-B081-0FD1DBF86EA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8" r:id="rId2"/>
    <p:sldLayoutId id="2147483809" r:id="rId3"/>
    <p:sldLayoutId id="2147483812" r:id="rId4"/>
    <p:sldLayoutId id="2147483810" r:id="rId5"/>
  </p:sldLayoutIdLst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7" name="Air Plane Ding-SoundBible.com-496729130.wav"/>
          </p:stSnd>
        </p:sndAc>
      </p:transition>
    </mc:Choice>
    <mc:Fallback xmlns="">
      <p:transition>
        <p:sndAc>
          <p:stSnd>
            <p:snd r:embed="rId10" name="Air Plane Ding-SoundBible.com-496729130.wav"/>
          </p:stSnd>
        </p:sndAc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5000" b="0" kern="1200" cap="none" baseline="0">
          <a:solidFill>
            <a:srgbClr val="29475F"/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rgbClr val="5E001D"/>
        </a:buClr>
        <a:buFont typeface="Arial" pitchFamily="34" charset="0"/>
        <a:buChar char="•"/>
        <a:defRPr sz="2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rgbClr val="8C8E90"/>
        </a:buClr>
        <a:buFont typeface="Arial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rgbClr val="ABA30A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rgbClr val="D7822D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rgbClr val="006666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thtmc.az1.qualtrics.com/jfe/form/SV_eRrGCbo9B3iUcCy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tcrural@mso.umt.edu" TargetMode="External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lru.org/" TargetMode="External"/><Relationship Id="rId5" Type="http://schemas.openxmlformats.org/officeDocument/2006/relationships/hyperlink" Target="mailto:ilru@ilru.org" TargetMode="External"/><Relationship Id="rId4" Type="http://schemas.openxmlformats.org/officeDocument/2006/relationships/hyperlink" Target="http://www.umt.edu/rural-disability-researc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D_52BF19C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D5443-5B2B-4C3D-A013-C4C6420F4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3363528"/>
          </a:xfrm>
        </p:spPr>
        <p:txBody>
          <a:bodyPr/>
          <a:lstStyle/>
          <a:p>
            <a:r>
              <a:rPr lang="en-US" sz="5400" dirty="0">
                <a:solidFill>
                  <a:srgbClr val="29475F"/>
                </a:solidFill>
              </a:rPr>
              <a:t>Introducing the Outcome Measurement Toolkit – </a:t>
            </a:r>
            <a:br>
              <a:rPr lang="en-US" sz="5400" dirty="0">
                <a:solidFill>
                  <a:srgbClr val="29475F"/>
                </a:solidFill>
              </a:rPr>
            </a:br>
            <a:r>
              <a:rPr lang="en-US" sz="4000" dirty="0">
                <a:solidFill>
                  <a:srgbClr val="29475F"/>
                </a:solidFill>
              </a:rPr>
              <a:t>A Resource for Centers for Independent Living</a:t>
            </a:r>
            <a:endParaRPr lang="en-US" dirty="0"/>
          </a:p>
        </p:txBody>
      </p:sp>
      <p:pic>
        <p:nvPicPr>
          <p:cNvPr id="5" name="Content Placeholder 4" descr="Picture showing graphics for different stages of outcome measurement. Represented by sheets of paper, a bar graph, a laptop and phone, an indicator, and a magnifying glass.">
            <a:extLst>
              <a:ext uri="{FF2B5EF4-FFF2-40B4-BE49-F238E27FC236}">
                <a16:creationId xmlns:a16="http://schemas.microsoft.com/office/drawing/2014/main" id="{2F58BF88-0BAC-B3FB-C41F-98C18A3ECE2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2712272" y="3760457"/>
            <a:ext cx="3743268" cy="18899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FD0A53-B77A-2D06-1E9D-F17EE83EF3A0}"/>
              </a:ext>
            </a:extLst>
          </p:cNvPr>
          <p:cNvSpPr txBox="1"/>
          <p:nvPr/>
        </p:nvSpPr>
        <p:spPr>
          <a:xfrm>
            <a:off x="2601530" y="5681554"/>
            <a:ext cx="3940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29475F"/>
                </a:solidFill>
              </a:rPr>
              <a:t>APRIL Conference 10/14/23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67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3" name="Air Plane Ding-SoundBible.com-496729130.wav"/>
          </p:stSnd>
        </p:sndAc>
      </p:transition>
    </mc:Choice>
    <mc:Fallback xmlns="">
      <p:transition>
        <p:sndAc>
          <p:stSnd>
            <p:snd r:embed="rId5" name="Air Plane Ding-SoundBible.com-496729130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EFD30-E918-0FF0-BE62-FECB1F241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310699"/>
          </a:xfrm>
        </p:spPr>
        <p:txBody>
          <a:bodyPr/>
          <a:lstStyle/>
          <a:p>
            <a:r>
              <a:rPr lang="en-US" dirty="0"/>
              <a:t>How the Toolkit can </a:t>
            </a:r>
            <a:br>
              <a:rPr lang="en-US" dirty="0"/>
            </a:br>
            <a:r>
              <a:rPr lang="en-US" dirty="0"/>
              <a:t>Benefit CILs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10B01-D97C-D382-D219-3AD51ACC9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900" y="1999707"/>
            <a:ext cx="4121828" cy="4126771"/>
          </a:xfrm>
        </p:spPr>
        <p:txBody>
          <a:bodyPr>
            <a:normAutofit fontScale="92500"/>
          </a:bodyPr>
          <a:lstStyle/>
          <a:p>
            <a:pPr marL="571500" indent="-457200">
              <a:buFont typeface="Arial" panose="020B0604020202020204" pitchFamily="34" charset="0"/>
              <a:buChar char="•"/>
            </a:pPr>
            <a:r>
              <a:rPr lang="en-US" dirty="0"/>
              <a:t>Determine desired outcomes. 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en-US" dirty="0"/>
              <a:t>Measure outcomes.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en-US" dirty="0"/>
              <a:t>Illustrate program effectiveness.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en-US" dirty="0"/>
              <a:t>Show the value of your work.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81254-671E-8090-4D7F-BA9976BA3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99707"/>
            <a:ext cx="4152900" cy="4126772"/>
          </a:xfrm>
        </p:spPr>
        <p:txBody>
          <a:bodyPr>
            <a:normAutofit fontScale="92500"/>
          </a:bodyPr>
          <a:lstStyle/>
          <a:p>
            <a:pPr marL="571500" indent="-457200">
              <a:buFont typeface="Arial" panose="020B0604020202020204" pitchFamily="34" charset="0"/>
              <a:buChar char="•"/>
            </a:pPr>
            <a:r>
              <a:rPr lang="en-US" dirty="0"/>
              <a:t>Show and tell your successes in a consistent and considered way. 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en-US" dirty="0"/>
              <a:t>Apply the toolkit as you go, and you will develop your own programs’ evaluation.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BAD627-42A0-4B02-64EF-E7AD245B1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APRIL Conference 10/14/23 </a:t>
            </a:r>
            <a:fld id="{E7589894-83F2-4397-B764-19FE2AA4218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4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Air Plane Ding-SoundBible.com-496729130.wav"/>
          </p:stSnd>
        </p:sndAc>
      </p:transition>
    </mc:Choice>
    <mc:Fallback xmlns="">
      <p:transition>
        <p:sndAc>
          <p:stSnd>
            <p:snd r:embed="rId4" name="Air Plane Ding-SoundBible.com-496729130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AC07-5FDA-51D6-7E42-4CD4422D2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measure outcomes?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E606D-211A-9E45-0010-327167737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71500" indent="-457200">
              <a:buFont typeface="Arial" panose="020B0604020202020204" pitchFamily="34" charset="0"/>
              <a:buChar char="•"/>
            </a:pPr>
            <a:r>
              <a:rPr lang="en-US" dirty="0"/>
              <a:t>Isn’t the Program Performance Report (PPR) enough? 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en-US" dirty="0"/>
              <a:t>You may have heard it said before – most of the PPR (704) information is outputs, not outcomes.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14558-1E64-D1EC-2E47-51A6B4447C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138" y="4108862"/>
            <a:ext cx="8241125" cy="213795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000" dirty="0"/>
              <a:t>You can choose your own outcomes as individual CILs or you can work as a statewide network to make your case to your legislature.  </a:t>
            </a:r>
          </a:p>
        </p:txBody>
      </p:sp>
    </p:spTree>
    <p:extLst>
      <p:ext uri="{BB962C8B-B14F-4D97-AF65-F5344CB8AC3E}">
        <p14:creationId xmlns:p14="http://schemas.microsoft.com/office/powerpoint/2010/main" val="37440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Air Plane Ding-SoundBible.com-496729130.wav"/>
          </p:stSnd>
        </p:sndAc>
      </p:transition>
    </mc:Choice>
    <mc:Fallback xmlns="">
      <p:transition>
        <p:sndAc>
          <p:stSnd>
            <p:snd r:embed="rId4" name="Air Plane Ding-SoundBible.com-496729130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FC3C8-CEA2-E288-39C2-67EA3F75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is a radical thought…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E3DE2-5486-3B2B-8EB0-94441E4D1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7543"/>
            <a:ext cx="8229600" cy="38585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if we could agree on the most important outcome – 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en-US" dirty="0"/>
              <a:t>Define it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en-US" dirty="0"/>
              <a:t>Set a goal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en-US" dirty="0"/>
              <a:t>Put it into every State Plan for Independent Living (SPIL)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en-US" dirty="0"/>
              <a:t>All CILs working together to accomplish it</a:t>
            </a:r>
          </a:p>
        </p:txBody>
      </p:sp>
    </p:spTree>
    <p:extLst>
      <p:ext uri="{BB962C8B-B14F-4D97-AF65-F5344CB8AC3E}">
        <p14:creationId xmlns:p14="http://schemas.microsoft.com/office/powerpoint/2010/main" val="199474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Air Plane Ding-SoundBible.com-496729130.wav"/>
          </p:stSnd>
        </p:sndAc>
      </p:transition>
    </mc:Choice>
    <mc:Fallback xmlns="">
      <p:transition>
        <p:sndAc>
          <p:stSnd>
            <p:snd r:embed="rId4" name="Air Plane Ding-SoundBible.com-496729130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FC3C8-CEA2-E288-39C2-67EA3F75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 speaking with one voice?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E3DE2-5486-3B2B-8EB0-94441E4D1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7543"/>
            <a:ext cx="8229600" cy="3858567"/>
          </a:xfrm>
        </p:spPr>
        <p:txBody>
          <a:bodyPr>
            <a:normAutofit/>
          </a:bodyPr>
          <a:lstStyle/>
          <a:p>
            <a:r>
              <a:rPr lang="en-US"/>
              <a:t>Let’s dazzle everyone – even ourselves. </a:t>
            </a:r>
          </a:p>
          <a:p>
            <a:r>
              <a:rPr lang="en-US"/>
              <a:t>Let’s agree to work together on one (or more?) outcomes – things that make a difference – and share them within our community and in the community at large.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81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Air Plane Ding-SoundBible.com-496729130.wav"/>
          </p:stSnd>
        </p:sndAc>
      </p:transition>
    </mc:Choice>
    <mc:Fallback xmlns="">
      <p:transition>
        <p:sndAc>
          <p:stSnd>
            <p:snd r:embed="rId3" name="Air Plane Ding-SoundBible.com-496729130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3C8BA-C482-22A9-BB76-C0392CEDE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88FD0-7589-A37D-F982-39172F052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63982"/>
            <a:ext cx="8229600" cy="134488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Questions for presenters?</a:t>
            </a:r>
          </a:p>
        </p:txBody>
      </p:sp>
    </p:spTree>
    <p:extLst>
      <p:ext uri="{BB962C8B-B14F-4D97-AF65-F5344CB8AC3E}">
        <p14:creationId xmlns:p14="http://schemas.microsoft.com/office/powerpoint/2010/main" val="173158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Air Plane Ding-SoundBible.com-496729130.wav"/>
          </p:stSnd>
        </p:sndAc>
      </p:transition>
    </mc:Choice>
    <mc:Fallback xmlns="">
      <p:transition>
        <p:sndAc>
          <p:stSnd>
            <p:snd r:embed="rId4" name="Air Plane Ding-SoundBible.com-496729130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3C8BA-C482-22A9-BB76-C0392CEDE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88FD0-7589-A37D-F982-39172F052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81" y="1455904"/>
            <a:ext cx="8745165" cy="1344880"/>
          </a:xfrm>
        </p:spPr>
        <p:txBody>
          <a:bodyPr>
            <a:normAutofit/>
          </a:bodyPr>
          <a:lstStyle/>
          <a:p>
            <a:pPr algn="ctr"/>
            <a:r>
              <a:rPr lang="en-US" sz="2600" dirty="0"/>
              <a:t>Please take a moment to complete the brief </a:t>
            </a:r>
            <a:r>
              <a:rPr lang="en-US" sz="2600" dirty="0">
                <a:hlinkClick r:id="rId3"/>
              </a:rPr>
              <a:t>evaluation</a:t>
            </a:r>
            <a:r>
              <a:rPr lang="en-US" sz="2600" dirty="0"/>
              <a:t>.  Your feedback will assist us to improve our technical assistance.</a:t>
            </a:r>
          </a:p>
        </p:txBody>
      </p:sp>
      <p:pic>
        <p:nvPicPr>
          <p:cNvPr id="5" name="Picture 4" descr="A qr code on a white background that will take people to the session evaluation.">
            <a:extLst>
              <a:ext uri="{FF2B5EF4-FFF2-40B4-BE49-F238E27FC236}">
                <a16:creationId xmlns:a16="http://schemas.microsoft.com/office/drawing/2014/main" id="{CEDB01F2-6F07-D926-60E7-C9FEB3A685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901" y="2306146"/>
            <a:ext cx="3780198" cy="378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Air Plane Ding-SoundBible.com-496729130.wav"/>
          </p:stSnd>
        </p:sndAc>
      </p:transition>
    </mc:Choice>
    <mc:Fallback xmlns="">
      <p:transition>
        <p:sndAc>
          <p:stSnd>
            <p:snd r:embed="rId5" name="Air Plane Ding-SoundBible.com-496729130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38F64-56B2-9580-99E7-75E19540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7E480-A27B-E3FE-3691-FEF31893C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Contact </a:t>
            </a:r>
            <a:r>
              <a:rPr lang="en-US" dirty="0" err="1"/>
              <a:t>RTC:Rural</a:t>
            </a:r>
            <a:endParaRPr lang="en-US" dirty="0"/>
          </a:p>
          <a:p>
            <a:pPr algn="ctr"/>
            <a:r>
              <a:rPr lang="en-US" dirty="0">
                <a:hlinkClick r:id="rId3"/>
              </a:rPr>
              <a:t>rtcrural@mso.umt.edu</a:t>
            </a:r>
            <a:endParaRPr lang="en-US" dirty="0"/>
          </a:p>
          <a:p>
            <a:pPr algn="ctr"/>
            <a:r>
              <a:rPr lang="en-US" dirty="0">
                <a:hlinkClick r:id="rId4"/>
              </a:rPr>
              <a:t>www.umt.edu/rural-disability-research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0FD6DF-A7B3-908E-0776-F011D264C7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3932959"/>
            <a:ext cx="8241125" cy="196056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200" dirty="0"/>
              <a:t>Contact ILRU</a:t>
            </a:r>
          </a:p>
          <a:p>
            <a:pPr marL="114300" indent="0" algn="ctr">
              <a:buNone/>
            </a:pPr>
            <a:r>
              <a:rPr lang="en-US" sz="3200" dirty="0">
                <a:hlinkClick r:id="rId5"/>
              </a:rPr>
              <a:t>ilru@ilru.org</a:t>
            </a:r>
            <a:endParaRPr lang="en-US" sz="3200" dirty="0"/>
          </a:p>
          <a:p>
            <a:pPr marL="114300" indent="0" algn="ctr">
              <a:buNone/>
            </a:pPr>
            <a:r>
              <a:rPr lang="en-US" sz="3200" dirty="0">
                <a:hlinkClick r:id="rId6"/>
              </a:rPr>
              <a:t>www.ilru.org</a:t>
            </a:r>
            <a:endParaRPr lang="en-US" sz="3200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45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Air Plane Ding-SoundBible.com-496729130.wav"/>
          </p:stSnd>
        </p:sndAc>
      </p:transition>
    </mc:Choice>
    <mc:Fallback xmlns="">
      <p:transition>
        <p:sndAc>
          <p:stSnd>
            <p:snd r:embed="rId7" name="Air Plane Ding-SoundBible.com-496729130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94BB0-540C-FD0E-EE5E-F65AC661F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5B03A-D07F-AD23-2EE9-66DECADA2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128" y="1447799"/>
            <a:ext cx="8374972" cy="4678680"/>
          </a:xfrm>
        </p:spPr>
        <p:txBody>
          <a:bodyPr/>
          <a:lstStyle/>
          <a:p>
            <a:pPr algn="ctr"/>
            <a:r>
              <a:rPr lang="en-US" dirty="0"/>
              <a:t>Krys Standley, MS, CHES</a:t>
            </a:r>
          </a:p>
          <a:p>
            <a:pPr algn="ctr"/>
            <a:r>
              <a:rPr lang="en-US" dirty="0"/>
              <a:t>Project Director, </a:t>
            </a:r>
            <a:r>
              <a:rPr lang="en-US" dirty="0" err="1"/>
              <a:t>RTC:Rural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Jeff Gutierrez, MA</a:t>
            </a:r>
          </a:p>
          <a:p>
            <a:pPr algn="ctr"/>
            <a:r>
              <a:rPr lang="en-US" dirty="0"/>
              <a:t>Knowledge Translation Coordinator, </a:t>
            </a:r>
            <a:r>
              <a:rPr lang="en-US" dirty="0" err="1"/>
              <a:t>RTC:Rural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Paula McElwee</a:t>
            </a:r>
          </a:p>
          <a:p>
            <a:pPr algn="ctr"/>
            <a:r>
              <a:rPr lang="en-US" dirty="0"/>
              <a:t>Director of Technical Assistance, IL-NET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3E5F4-503B-577F-FAEF-DAE683F2FC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APRIL Conference 10/14/23 </a:t>
            </a:r>
            <a:fld id="{E7589894-83F2-4397-B764-19FE2AA4218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69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Air Plane Ding-SoundBible.com-496729130.wav"/>
          </p:stSnd>
        </p:sndAc>
      </p:transition>
    </mc:Choice>
    <mc:Fallback xmlns="">
      <p:transition>
        <p:sndAc>
          <p:stSnd>
            <p:snd r:embed="rId4" name="Air Plane Ding-SoundBible.com-496729130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57B47-C472-0694-1D37-909B01BC4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of the Toolkit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06A31-8EC3-5496-BD5E-8D8DB64B3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128" y="1447799"/>
            <a:ext cx="8181541" cy="4407408"/>
          </a:xfrm>
        </p:spPr>
        <p:txBody>
          <a:bodyPr>
            <a:normAutofit lnSpcReduction="10000"/>
          </a:bodyPr>
          <a:lstStyle/>
          <a:p>
            <a:pPr marL="571500" indent="-457200">
              <a:buFont typeface="Arial" panose="020B0604020202020204" pitchFamily="34" charset="0"/>
              <a:buChar char="•"/>
            </a:pPr>
            <a:r>
              <a:rPr lang="en-US" dirty="0"/>
              <a:t>2019: </a:t>
            </a:r>
          </a:p>
          <a:p>
            <a:pPr marL="1097280" lvl="1" indent="-457200"/>
            <a:r>
              <a:rPr lang="en-US" b="1" dirty="0"/>
              <a:t>Conversation:</a:t>
            </a:r>
            <a:r>
              <a:rPr lang="en-US" dirty="0"/>
              <a:t> between ILRU and </a:t>
            </a:r>
            <a:r>
              <a:rPr lang="en-US" dirty="0" err="1"/>
              <a:t>RTC:Rural</a:t>
            </a:r>
            <a:r>
              <a:rPr lang="en-US" dirty="0"/>
              <a:t> </a:t>
            </a:r>
          </a:p>
          <a:p>
            <a:pPr marL="1097280" lvl="1" indent="-457200"/>
            <a:r>
              <a:rPr lang="en-US" b="1" dirty="0"/>
              <a:t>Plan:</a:t>
            </a:r>
            <a:r>
              <a:rPr lang="en-US" dirty="0"/>
              <a:t> translate ILRU’s existing resource into a practical how-to toolkit</a:t>
            </a:r>
          </a:p>
          <a:p>
            <a:pPr marL="1097280" lvl="1" indent="-457200"/>
            <a:r>
              <a:rPr lang="en-US" b="1" dirty="0"/>
              <a:t>Goal:</a:t>
            </a:r>
            <a:r>
              <a:rPr lang="en-US" dirty="0"/>
              <a:t> increase usefulness, uptake, and adoption of these tools in CILs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en-US" dirty="0"/>
              <a:t>2020: </a:t>
            </a:r>
          </a:p>
          <a:p>
            <a:pPr marL="1097280" lvl="1" indent="-457200"/>
            <a:r>
              <a:rPr lang="en-US" dirty="0"/>
              <a:t>COVID delays</a:t>
            </a:r>
          </a:p>
          <a:p>
            <a:pPr marL="1097280" lvl="1" indent="-457200"/>
            <a:r>
              <a:rPr lang="en-US" dirty="0"/>
              <a:t>Began work on the project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46749-1892-5886-A27E-CA6D52683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APRIL Conference 10/14/23 </a:t>
            </a:r>
            <a:fld id="{E7589894-83F2-4397-B764-19FE2AA4218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64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Air Plane Ding-SoundBible.com-496729130.wav"/>
          </p:stSnd>
        </p:sndAc>
      </p:transition>
    </mc:Choice>
    <mc:Fallback xmlns="">
      <p:transition>
        <p:sndAc>
          <p:stSnd>
            <p:snd r:embed="rId4" name="Air Plane Ding-SoundBible.com-496729130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57B47-C472-0694-1D37-909B01BC4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23" y="408372"/>
            <a:ext cx="8968154" cy="1039427"/>
          </a:xfrm>
        </p:spPr>
        <p:txBody>
          <a:bodyPr/>
          <a:lstStyle/>
          <a:p>
            <a:r>
              <a:rPr lang="en-US" dirty="0"/>
              <a:t>Collaboration with </a:t>
            </a:r>
            <a:br>
              <a:rPr lang="en-US" dirty="0"/>
            </a:br>
            <a:r>
              <a:rPr lang="en-US" dirty="0"/>
              <a:t>CIL Advisory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06A31-8EC3-5496-BD5E-8D8DB64B3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1229" y="1950068"/>
            <a:ext cx="8181541" cy="3954779"/>
          </a:xfrm>
        </p:spPr>
        <p:txBody>
          <a:bodyPr>
            <a:normAutofit lnSpcReduction="10000"/>
          </a:bodyPr>
          <a:lstStyle/>
          <a:p>
            <a:pPr marL="571500" indent="-457200">
              <a:buFont typeface="Arial" panose="020B0604020202020204" pitchFamily="34" charset="0"/>
              <a:buChar char="•"/>
            </a:pPr>
            <a:r>
              <a:rPr lang="en-US" dirty="0"/>
              <a:t>2021: </a:t>
            </a:r>
          </a:p>
          <a:p>
            <a:pPr marL="1097280" lvl="1" indent="-457200"/>
            <a:r>
              <a:rPr lang="en-US" dirty="0"/>
              <a:t>Recruited CIL administrators and support staff</a:t>
            </a:r>
          </a:p>
          <a:p>
            <a:pPr marL="1097280" lvl="1" indent="-457200"/>
            <a:r>
              <a:rPr lang="en-US" b="1" dirty="0"/>
              <a:t>Task</a:t>
            </a:r>
            <a:r>
              <a:rPr lang="en-US" dirty="0"/>
              <a:t>: Revise and update the training (2011) </a:t>
            </a:r>
          </a:p>
          <a:p>
            <a:pPr marL="1097280" lvl="1" indent="-457200"/>
            <a:r>
              <a:rPr lang="en-US" b="1" dirty="0"/>
              <a:t>Goal</a:t>
            </a:r>
            <a:r>
              <a:rPr lang="en-US" dirty="0"/>
              <a:t>: Make the training more useful and usable for CILs!</a:t>
            </a:r>
            <a:r>
              <a:rPr lang="en-US" b="1" dirty="0">
                <a:solidFill>
                  <a:srgbClr val="29475F"/>
                </a:solidFill>
              </a:rPr>
              <a:t> </a:t>
            </a:r>
          </a:p>
          <a:p>
            <a:pPr marL="114300" lvl="1" indent="0" algn="ctr">
              <a:buClr>
                <a:srgbClr val="5E001D"/>
              </a:buClr>
              <a:buNone/>
            </a:pPr>
            <a:r>
              <a:rPr lang="en-US" sz="2200" b="1" dirty="0">
                <a:solidFill>
                  <a:srgbClr val="29475F"/>
                </a:solidFill>
              </a:rPr>
              <a:t>Able South Carolina</a:t>
            </a:r>
          </a:p>
          <a:p>
            <a:pPr marL="114300" lvl="1" indent="0" algn="ctr">
              <a:buClr>
                <a:srgbClr val="5E001D"/>
              </a:buClr>
              <a:buNone/>
            </a:pPr>
            <a:r>
              <a:rPr lang="en-US" sz="2200" b="1" dirty="0">
                <a:solidFill>
                  <a:srgbClr val="29475F"/>
                </a:solidFill>
              </a:rPr>
              <a:t>Dayle McIntosh Center</a:t>
            </a:r>
          </a:p>
          <a:p>
            <a:pPr marL="114300" lvl="1" indent="0" algn="ctr">
              <a:buClr>
                <a:srgbClr val="5E001D"/>
              </a:buClr>
              <a:buNone/>
            </a:pPr>
            <a:r>
              <a:rPr lang="en-US" sz="2200" b="1" dirty="0">
                <a:solidFill>
                  <a:srgbClr val="29475F"/>
                </a:solidFill>
              </a:rPr>
              <a:t>Ability 360</a:t>
            </a:r>
          </a:p>
          <a:p>
            <a:pPr marL="114300" lvl="1" indent="0" algn="ctr">
              <a:buClr>
                <a:srgbClr val="5E001D"/>
              </a:buClr>
              <a:buNone/>
            </a:pPr>
            <a:r>
              <a:rPr lang="en-US" sz="2200" b="1" dirty="0">
                <a:solidFill>
                  <a:srgbClr val="29475F"/>
                </a:solidFill>
              </a:rPr>
              <a:t>The Independence Center</a:t>
            </a:r>
            <a:endParaRPr lang="en-US" sz="2200" dirty="0"/>
          </a:p>
          <a:p>
            <a:pPr marL="1097280" lvl="1" indent="-457200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46749-1892-5886-A27E-CA6D52683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APRIL Conference 10/14/23 </a:t>
            </a:r>
            <a:fld id="{E7589894-83F2-4397-B764-19FE2AA4218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25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Air Plane Ding-SoundBible.com-496729130.wav"/>
          </p:stSnd>
        </p:sndAc>
      </p:transition>
    </mc:Choice>
    <mc:Fallback xmlns="">
      <p:transition>
        <p:sndAc>
          <p:stSnd>
            <p:snd r:embed="rId4" name="Air Plane Ding-SoundBible.com-496729130.wav"/>
          </p:stSnd>
        </p:sndAc>
      </p:transition>
    </mc:Fallback>
  </mc:AlternateContent>
  <p:extLst>
    <p:ext uri="{6950BFC3-D8DA-4A85-94F7-54DA5524770B}">
      <p188:commentRel xmlns:p188="http://schemas.microsoft.com/office/powerpoint/2018/8/main" xmlns="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57B47-C472-0694-1D37-909B01BC4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Participatory Curriculum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06A31-8EC3-5496-BD5E-8D8DB64B3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693" y="1950068"/>
            <a:ext cx="8484876" cy="3954779"/>
          </a:xfrm>
        </p:spPr>
        <p:txBody>
          <a:bodyPr>
            <a:normAutofit/>
          </a:bodyPr>
          <a:lstStyle/>
          <a:p>
            <a:pPr marL="571500" indent="-457200">
              <a:buFont typeface="Arial" panose="020B0604020202020204" pitchFamily="34" charset="0"/>
              <a:buChar char="•"/>
            </a:pPr>
            <a:r>
              <a:rPr lang="en-US" sz="2800" dirty="0"/>
              <a:t>RTC:Rural staff reviewed the original (live) training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en-US" sz="2800" dirty="0"/>
              <a:t>CIL partners provided feedback and suggestions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en-US" sz="2800" dirty="0"/>
              <a:t>RTC:Rural staff integrated content and format changes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en-US" sz="2800" dirty="0"/>
              <a:t>CIL partners reviewed revised content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en-US" sz="2800" dirty="0"/>
              <a:t>Worked with evaluation consultant (Judith Steed) </a:t>
            </a: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46749-1892-5886-A27E-CA6D52683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APRIL Conference 10/14/23 </a:t>
            </a:r>
            <a:fld id="{E7589894-83F2-4397-B764-19FE2AA4218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1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Air Plane Ding-SoundBible.com-496729130.wav"/>
          </p:stSnd>
        </p:sndAc>
      </p:transition>
    </mc:Choice>
    <mc:Fallback xmlns="">
      <p:transition>
        <p:sndAc>
          <p:stSnd>
            <p:snd r:embed="rId4" name="Air Plane Ding-SoundBible.com-496729130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943CA-8ADD-14BA-8AD9-D8D75A8F2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 anchor="ctr">
            <a:normAutofit/>
          </a:bodyPr>
          <a:lstStyle/>
          <a:p>
            <a:r>
              <a:rPr lang="en-US" sz="4400" dirty="0"/>
              <a:t>Toolkit Topics - All About Outcomes</a:t>
            </a:r>
          </a:p>
        </p:txBody>
      </p:sp>
      <p:pic>
        <p:nvPicPr>
          <p:cNvPr id="27" name="Content Placeholder 26" descr="A diagram of some of the steps in the toolkit. Step 2: Logic Models. Step 3: Choosing Outcomes to Measure. Step 4: Measurable Indicators. Step 5: Sources and Methods. Step 6: Gathering Outcome Information">
            <a:extLst>
              <a:ext uri="{FF2B5EF4-FFF2-40B4-BE49-F238E27FC236}">
                <a16:creationId xmlns:a16="http://schemas.microsoft.com/office/drawing/2014/main" id="{72AEC606-12EB-C462-F46D-DF284155EB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74" y="1555905"/>
            <a:ext cx="3419952" cy="3943900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75D7CE1-5C67-2BF4-3031-5F1991F1C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/>
              <a:t>Jargon explained!</a:t>
            </a:r>
          </a:p>
          <a:p>
            <a:pPr>
              <a:lnSpc>
                <a:spcPct val="90000"/>
              </a:lnSpc>
            </a:pPr>
            <a:endParaRPr lang="en-US" sz="2700" dirty="0"/>
          </a:p>
          <a:p>
            <a:pPr>
              <a:lnSpc>
                <a:spcPct val="90000"/>
              </a:lnSpc>
            </a:pPr>
            <a:r>
              <a:rPr lang="en-US" sz="2700" dirty="0"/>
              <a:t>Includes activities and Check Your Understanding</a:t>
            </a:r>
          </a:p>
          <a:p>
            <a:pPr>
              <a:lnSpc>
                <a:spcPct val="90000"/>
              </a:lnSpc>
            </a:pPr>
            <a:endParaRPr lang="en-US" sz="2700" dirty="0"/>
          </a:p>
          <a:p>
            <a:pPr>
              <a:lnSpc>
                <a:spcPct val="90000"/>
              </a:lnSpc>
            </a:pPr>
            <a:r>
              <a:rPr lang="en-US" sz="2700" dirty="0"/>
              <a:t>Framed around CIL core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78D7CA-77A2-CE11-098B-199CAC1BE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17651" y="6407116"/>
            <a:ext cx="190869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100"/>
              <a:t>APRIL Conference 10/14/23 </a:t>
            </a:r>
            <a:fld id="{E7589894-83F2-4397-B764-19FE2AA42186}" type="slidenum">
              <a:rPr lang="en-US" sz="1100" smtClean="0"/>
              <a:pPr>
                <a:spcAft>
                  <a:spcPts val="600"/>
                </a:spcAft>
              </a:pPr>
              <a:t>6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84612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3" name="Air Plane Ding-SoundBible.com-496729130.wav"/>
          </p:stSnd>
        </p:sndAc>
      </p:transition>
    </mc:Choice>
    <mc:Fallback xmlns="">
      <p:transition>
        <p:sndAc>
          <p:stSnd>
            <p:snd r:embed="rId5" name="Air Plane Ding-SoundBible.com-496729130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943CA-8ADD-14BA-8AD9-D8D75A8F2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 anchor="ctr">
            <a:normAutofit/>
          </a:bodyPr>
          <a:lstStyle/>
          <a:p>
            <a:r>
              <a:rPr lang="en-US" dirty="0"/>
              <a:t>It’s For YOUR CIL</a:t>
            </a:r>
          </a:p>
        </p:txBody>
      </p:sp>
      <p:pic>
        <p:nvPicPr>
          <p:cNvPr id="7" name="Content Placeholder 6" descr="A group of CIL staff and  consumers posing for a photo at a previous APRIL conference">
            <a:extLst>
              <a:ext uri="{FF2B5EF4-FFF2-40B4-BE49-F238E27FC236}">
                <a16:creationId xmlns:a16="http://schemas.microsoft.com/office/drawing/2014/main" id="{02EDF111-39EF-897C-FDA3-09126BEB56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4" y="2109352"/>
            <a:ext cx="4225526" cy="2816329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75D7CE1-5C67-2BF4-3031-5F1991F1C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8" y="1719071"/>
            <a:ext cx="4257278" cy="4407408"/>
          </a:xfrm>
        </p:spPr>
        <p:txBody>
          <a:bodyPr>
            <a:normAutofit/>
          </a:bodyPr>
          <a:lstStyle/>
          <a:p>
            <a:pPr marL="5715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Who should be involved</a:t>
            </a:r>
          </a:p>
          <a:p>
            <a:pPr marL="5715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How to choose outcomes</a:t>
            </a:r>
          </a:p>
          <a:p>
            <a:pPr marL="5715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Where to find information</a:t>
            </a:r>
          </a:p>
          <a:p>
            <a:pPr marL="5715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What to do with it</a:t>
            </a:r>
          </a:p>
          <a:p>
            <a:pPr>
              <a:lnSpc>
                <a:spcPct val="90000"/>
              </a:lnSpc>
            </a:pPr>
            <a:endParaRPr lang="en-US" sz="2500" dirty="0"/>
          </a:p>
          <a:p>
            <a:pPr>
              <a:lnSpc>
                <a:spcPct val="90000"/>
              </a:lnSpc>
            </a:pPr>
            <a:r>
              <a:rPr lang="en-US" sz="2800" dirty="0"/>
              <a:t>How to work together to measure, evaluate, and manage program outcomes.</a:t>
            </a:r>
          </a:p>
          <a:p>
            <a:pPr>
              <a:lnSpc>
                <a:spcPct val="90000"/>
              </a:lnSpc>
            </a:pPr>
            <a:endParaRPr lang="en-US" sz="25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78D7CA-77A2-CE11-098B-199CAC1BE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17651" y="6407116"/>
            <a:ext cx="190869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100"/>
              <a:t>APRIL Conference 10/14/23 </a:t>
            </a:r>
            <a:fld id="{E7589894-83F2-4397-B764-19FE2AA42186}" type="slidenum">
              <a:rPr lang="en-US" sz="1100" smtClean="0"/>
              <a:pPr>
                <a:spcAft>
                  <a:spcPts val="600"/>
                </a:spcAft>
              </a:pPr>
              <a:t>7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49491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Air Plane Ding-SoundBible.com-496729130.wav"/>
          </p:stSnd>
        </p:sndAc>
      </p:transition>
    </mc:Choice>
    <mc:Fallback xmlns="">
      <p:transition>
        <p:sndAc>
          <p:stSnd>
            <p:snd r:embed="rId4" name="Air Plane Ding-SoundBible.com-496729130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943CA-8ADD-14BA-8AD9-D8D75A8F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Decision-making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B622A-1718-BA61-3CB4-F0C6AA20C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127" y="1719071"/>
            <a:ext cx="4914799" cy="4407408"/>
          </a:xfrm>
        </p:spPr>
        <p:txBody>
          <a:bodyPr/>
          <a:lstStyle/>
          <a:p>
            <a:r>
              <a:rPr lang="en-US"/>
              <a:t>Help on how to make decisions on program outcomes: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en-US"/>
              <a:t>Logic models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en-US"/>
              <a:t>Choosing outcomes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en-US"/>
              <a:t>Considering different viewpoints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78D7CA-77A2-CE11-098B-199CAC1BE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APRIL Conference 10/14/23 </a:t>
            </a:r>
            <a:fld id="{E7589894-83F2-4397-B764-19FE2AA4218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3" name="Content Placeholder 12" descr="A group of people with and without disabilities sitting around a table having a conversation.">
            <a:extLst>
              <a:ext uri="{FF2B5EF4-FFF2-40B4-BE49-F238E27FC236}">
                <a16:creationId xmlns:a16="http://schemas.microsoft.com/office/drawing/2014/main" id="{87A9181D-4A28-06D1-6D58-6C39EEFF36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846" y="1993780"/>
            <a:ext cx="4038600" cy="2694084"/>
          </a:xfrm>
        </p:spPr>
      </p:pic>
    </p:spTree>
    <p:extLst>
      <p:ext uri="{BB962C8B-B14F-4D97-AF65-F5344CB8AC3E}">
        <p14:creationId xmlns:p14="http://schemas.microsoft.com/office/powerpoint/2010/main" val="156302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Air Plane Ding-SoundBible.com-496729130.wav"/>
          </p:stSnd>
        </p:sndAc>
      </p:transition>
    </mc:Choice>
    <mc:Fallback xmlns="">
      <p:transition>
        <p:sndAc>
          <p:stSnd>
            <p:snd r:embed="rId4" name="Air Plane Ding-SoundBible.com-496729130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943CA-8ADD-14BA-8AD9-D8D75A8F2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 anchor="ctr">
            <a:normAutofit/>
          </a:bodyPr>
          <a:lstStyle/>
          <a:p>
            <a:r>
              <a:rPr lang="en-US" dirty="0"/>
              <a:t>Seven Magic Words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576D5F8-7C14-AF5A-CD5F-79BE17DA9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2356261"/>
          </a:xfrm>
        </p:spPr>
        <p:txBody>
          <a:bodyPr numCol="2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800" dirty="0"/>
              <a:t>New </a:t>
            </a:r>
            <a:r>
              <a:rPr lang="en-US" sz="2800" b="1" dirty="0">
                <a:solidFill>
                  <a:srgbClr val="29475F"/>
                </a:solidFill>
              </a:rPr>
              <a:t>knowledge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800" dirty="0"/>
              <a:t>Increased </a:t>
            </a:r>
            <a:r>
              <a:rPr lang="en-US" sz="2800" b="1" dirty="0">
                <a:solidFill>
                  <a:srgbClr val="29475F"/>
                </a:solidFill>
              </a:rPr>
              <a:t>skills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800" dirty="0"/>
              <a:t>Changed </a:t>
            </a:r>
            <a:r>
              <a:rPr lang="en-US" sz="2800" b="1" dirty="0">
                <a:solidFill>
                  <a:srgbClr val="29475F"/>
                </a:solidFill>
              </a:rPr>
              <a:t>attitudes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800" dirty="0"/>
              <a:t>Changed </a:t>
            </a:r>
            <a:r>
              <a:rPr lang="en-US" sz="2800" b="1" dirty="0">
                <a:solidFill>
                  <a:srgbClr val="29475F"/>
                </a:solidFill>
              </a:rPr>
              <a:t>values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800" dirty="0"/>
              <a:t>Modified </a:t>
            </a:r>
            <a:r>
              <a:rPr lang="en-US" sz="2800" b="1" dirty="0">
                <a:solidFill>
                  <a:srgbClr val="29475F"/>
                </a:solidFill>
              </a:rPr>
              <a:t>behavior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800" dirty="0"/>
              <a:t>Improved </a:t>
            </a:r>
            <a:r>
              <a:rPr lang="en-US" sz="2800" b="1" dirty="0">
                <a:solidFill>
                  <a:srgbClr val="29475F"/>
                </a:solidFill>
              </a:rPr>
              <a:t>condition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800" dirty="0"/>
              <a:t>Altered </a:t>
            </a:r>
            <a:r>
              <a:rPr lang="en-US" sz="2800" b="1" dirty="0">
                <a:solidFill>
                  <a:srgbClr val="29475F"/>
                </a:solidFill>
              </a:rPr>
              <a:t>status</a:t>
            </a:r>
          </a:p>
        </p:txBody>
      </p:sp>
      <p:pic>
        <p:nvPicPr>
          <p:cNvPr id="13" name="Content Placeholder 12" descr="An old book, opened with small letters flying out of it">
            <a:extLst>
              <a:ext uri="{FF2B5EF4-FFF2-40B4-BE49-F238E27FC236}">
                <a16:creationId xmlns:a16="http://schemas.microsoft.com/office/drawing/2014/main" id="{B1A97064-3515-EC3E-EA98-8D005D0D5F7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9" r="1" b="29451"/>
          <a:stretch/>
        </p:blipFill>
        <p:spPr>
          <a:xfrm>
            <a:off x="463138" y="3906982"/>
            <a:ext cx="8241125" cy="1724891"/>
          </a:xfrm>
          <a:noFill/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5278D7CA-77A2-CE11-098B-199CAC1BE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APRIL Conference 10/14/23 </a:t>
            </a:r>
            <a:fld id="{E7589894-83F2-4397-B764-19FE2AA42186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15" name="Slide Number Placeholder 4" hidden="1">
            <a:extLst>
              <a:ext uri="{FF2B5EF4-FFF2-40B4-BE49-F238E27FC236}">
                <a16:creationId xmlns:a16="http://schemas.microsoft.com/office/drawing/2014/main" id="{551EDD5E-7F90-C60F-F965-3410648B9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17651" y="6407116"/>
            <a:ext cx="190869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APRIL Conference 10/14/23 </a:t>
            </a:r>
            <a:fld id="{E7589894-83F2-4397-B764-19FE2AA42186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3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Air Plane Ding-SoundBible.com-496729130.wav"/>
          </p:stSnd>
        </p:sndAc>
      </p:transition>
    </mc:Choice>
    <mc:Fallback xmlns="">
      <p:transition>
        <p:sndAc>
          <p:stSnd>
            <p:snd r:embed="rId4" name="Air Plane Ding-SoundBible.com-496729130.wav"/>
          </p:stSnd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I PowerPoint Template-UMfonts">
  <a:themeElements>
    <a:clrScheme name="Custom 2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788880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002060"/>
      </a:hlink>
      <a:folHlink>
        <a:srgbClr val="B2B2B2"/>
      </a:folHlink>
    </a:clrScheme>
    <a:fontScheme name="Custom 3">
      <a:majorFont>
        <a:latin typeface="Avenir LT Std 65 Medium"/>
        <a:ea typeface=""/>
        <a:cs typeface=""/>
      </a:majorFont>
      <a:minorFont>
        <a:latin typeface="Arno Pro"/>
        <a:ea typeface=""/>
        <a:cs typeface="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 PowerPoint Template-UMfonts</Template>
  <TotalTime>282</TotalTime>
  <Words>547</Words>
  <Application>Microsoft Office PowerPoint</Application>
  <PresentationFormat>On-screen Show (4:3)</PresentationFormat>
  <Paragraphs>103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Arno Pro</vt:lpstr>
      <vt:lpstr>Avenir LT Std 65 Medium</vt:lpstr>
      <vt:lpstr>Calibri</vt:lpstr>
      <vt:lpstr>RI PowerPoint Template-UMfonts</vt:lpstr>
      <vt:lpstr>Introducing the Outcome Measurement Toolkit –  A Resource for Centers for Independent Living</vt:lpstr>
      <vt:lpstr>Presenters</vt:lpstr>
      <vt:lpstr>Background of the Toolkit</vt:lpstr>
      <vt:lpstr>Collaboration with  CIL Advisory Board</vt:lpstr>
      <vt:lpstr>Participatory Curriculum Development</vt:lpstr>
      <vt:lpstr>Toolkit Topics - All About Outcomes</vt:lpstr>
      <vt:lpstr>It’s For YOUR CIL</vt:lpstr>
      <vt:lpstr>Decision-making</vt:lpstr>
      <vt:lpstr>Seven Magic Words</vt:lpstr>
      <vt:lpstr>How the Toolkit can  Benefit CILs</vt:lpstr>
      <vt:lpstr>Why measure outcomes? </vt:lpstr>
      <vt:lpstr>Here is a radical thought…</vt:lpstr>
      <vt:lpstr>IL speaking with one voice?</vt:lpstr>
      <vt:lpstr>Discussion</vt:lpstr>
      <vt:lpstr>Evaluation</vt:lpstr>
      <vt:lpstr>Thank you!!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World</dc:title>
  <dc:creator>Boehm, Tracy</dc:creator>
  <cp:lastModifiedBy>Rauseo, Dionne</cp:lastModifiedBy>
  <cp:revision>13</cp:revision>
  <cp:lastPrinted>2013-10-22T16:28:54Z</cp:lastPrinted>
  <dcterms:created xsi:type="dcterms:W3CDTF">2018-08-17T19:13:48Z</dcterms:created>
  <dcterms:modified xsi:type="dcterms:W3CDTF">2023-09-26T16:43:28Z</dcterms:modified>
</cp:coreProperties>
</file>